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Rubik" charset="1" panose="00000000000000000000"/>
      <p:regular r:id="rId15"/>
    </p:embeddedFont>
    <p:embeddedFont>
      <p:font typeface="Calibri (MS) Bold" charset="1" panose="020F0702030404030204"/>
      <p:regular r:id="rId16"/>
    </p:embeddedFont>
    <p:embeddedFont>
      <p:font typeface="Open Sans Bold" charset="1" panose="020B0806030504020204"/>
      <p:regular r:id="rId17"/>
    </p:embeddedFont>
    <p:embeddedFont>
      <p:font typeface="Rubik Bold" charset="1" panose="00000800000000000000"/>
      <p:regular r:id="rId18"/>
    </p:embeddedFont>
    <p:embeddedFont>
      <p:font typeface="Montserrat Bold" charset="1" panose="000008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https://fr.fond-3d.ru/tour/spas-na-kamenke/" TargetMode="External" Type="http://schemas.openxmlformats.org/officeDocument/2006/relationships/hyperlink"/><Relationship Id="rId12" Target="https://fr.fond-3d.ru/tour/spas-na-kamenke/" TargetMode="External" Type="http://schemas.openxmlformats.org/officeDocument/2006/relationships/hyperlink"/><Relationship Id="rId13" Target="../media/image34.png" Type="http://schemas.openxmlformats.org/officeDocument/2006/relationships/image"/><Relationship Id="rId14" Target="https://fr.fond-3d.ru/tour/sophiyskiy/" TargetMode="External" Type="http://schemas.openxmlformats.org/officeDocument/2006/relationships/hyperlink"/><Relationship Id="rId15" Target="https://fr.fond-3d.ru/tour/sophiyskiy/" TargetMode="External" Type="http://schemas.openxmlformats.org/officeDocument/2006/relationships/hyperlink"/><Relationship Id="rId16" Target="../media/image35.png" Type="http://schemas.openxmlformats.org/officeDocument/2006/relationships/image"/><Relationship Id="rId17" Target="https://fr.fond-3d.ru/tour/troitse-golenishchevo/" TargetMode="External" Type="http://schemas.openxmlformats.org/officeDocument/2006/relationships/hyperlink"/><Relationship Id="rId18" Target="https://fr.fond-3d.ru/tour/troitse-golenishchevo/" TargetMode="External" Type="http://schemas.openxmlformats.org/officeDocument/2006/relationships/hyperlink"/><Relationship Id="rId19" Target="../media/image36.png" Type="http://schemas.openxmlformats.org/officeDocument/2006/relationships/image"/><Relationship Id="rId2" Target="../media/image27.png" Type="http://schemas.openxmlformats.org/officeDocument/2006/relationships/image"/><Relationship Id="rId20" Target="https://fr.fond-3d.ru/tour/spaso-evdokievskiy/" TargetMode="External" Type="http://schemas.openxmlformats.org/officeDocument/2006/relationships/hyperlink"/><Relationship Id="rId21" Target="https://fr.fond-3d.ru/tour/spaso-evdokievskiy/" TargetMode="External" Type="http://schemas.openxmlformats.org/officeDocument/2006/relationships/hyperlink"/><Relationship Id="rId22" Target="https://fr.fond-3d.ru/tour/spasperovo/" TargetMode="External" Type="http://schemas.openxmlformats.org/officeDocument/2006/relationships/hyperlink"/><Relationship Id="rId23" Target="https://fr.fond-3d.ru/tour/spasperovo/" TargetMode="External" Type="http://schemas.openxmlformats.org/officeDocument/2006/relationships/hyperlink"/><Relationship Id="rId24" Target="../media/image37.png" Type="http://schemas.openxmlformats.org/officeDocument/2006/relationships/image"/><Relationship Id="rId25" Target="../media/image38.png" Type="http://schemas.openxmlformats.org/officeDocument/2006/relationships/image"/><Relationship Id="rId26" Target="https://fr.fond-3d.ru/tour/sviyazhsk-uspenskiy/" TargetMode="External" Type="http://schemas.openxmlformats.org/officeDocument/2006/relationships/hyperlink"/><Relationship Id="rId27" Target="https://fr.fond-3d.ru/tour/sviyazhsk-uspenskiy/" TargetMode="External" Type="http://schemas.openxmlformats.org/officeDocument/2006/relationships/hyperlink"/><Relationship Id="rId28" Target="https://fr.fond-3d.ru/tour/kazan-obitel/" TargetMode="External" Type="http://schemas.openxmlformats.org/officeDocument/2006/relationships/hyperlink"/><Relationship Id="rId29" Target="../media/image39.png" Type="http://schemas.openxmlformats.org/officeDocument/2006/relationships/image"/><Relationship Id="rId3" Target="../media/image28.png" Type="http://schemas.openxmlformats.org/officeDocument/2006/relationships/image"/><Relationship Id="rId30" Target="https://fr.fond-3d.ru/tour/kazan-obitel/" TargetMode="External" Type="http://schemas.openxmlformats.org/officeDocument/2006/relationships/hyperlink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https://fr.fond-3d.ru/tour/xxc-sobor/" TargetMode="External" Type="http://schemas.openxmlformats.org/officeDocument/2006/relationships/hyperlink"/><Relationship Id="rId8" Target="../media/image32.png" Type="http://schemas.openxmlformats.org/officeDocument/2006/relationships/image"/><Relationship Id="rId9" Target="https://fr.fond-3d.ru/tour/xxc-sobor/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max.ru/join/OWcfBTXiEzKqJ9Shyqv0TV-sTl9V9xJZleGjGIk8G3Q" TargetMode="External" Type="http://schemas.openxmlformats.org/officeDocument/2006/relationships/hyperlink"/><Relationship Id="rId11" Target="../media/image45.png" Type="http://schemas.openxmlformats.org/officeDocument/2006/relationships/image"/><Relationship Id="rId12" Target="../media/image46.svg" Type="http://schemas.openxmlformats.org/officeDocument/2006/relationships/image"/><Relationship Id="rId13" Target="https://fond-3d.ru" TargetMode="External" Type="http://schemas.openxmlformats.org/officeDocument/2006/relationships/hyperlink"/><Relationship Id="rId14" Target="../media/image8.png" Type="http://schemas.openxmlformats.org/officeDocument/2006/relationships/image"/><Relationship Id="rId2" Target="../media/image40.png" Type="http://schemas.openxmlformats.org/officeDocument/2006/relationships/image"/><Relationship Id="rId3" Target="../media/image41.png" Type="http://schemas.openxmlformats.org/officeDocument/2006/relationships/image"/><Relationship Id="rId4" Target="https://t.me/fndc3d" TargetMode="External" Type="http://schemas.openxmlformats.org/officeDocument/2006/relationships/hyperlink"/><Relationship Id="rId5" Target="../media/image42.png" Type="http://schemas.openxmlformats.org/officeDocument/2006/relationships/image"/><Relationship Id="rId6" Target="https://www.youtube.com/@FNDC3D" TargetMode="External" Type="http://schemas.openxmlformats.org/officeDocument/2006/relationships/hyperlink"/><Relationship Id="rId7" Target="../media/image43.png" Type="http://schemas.openxmlformats.org/officeDocument/2006/relationships/image"/><Relationship Id="rId8" Target="https://vk.com/fndc3d" TargetMode="External" Type="http://schemas.openxmlformats.org/officeDocument/2006/relationships/hyperlink"/><Relationship Id="rId9" Target="../media/image4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80010"/>
            <a:ext cx="18288000" cy="10447020"/>
          </a:xfrm>
          <a:custGeom>
            <a:avLst/>
            <a:gdLst/>
            <a:ahLst/>
            <a:cxnLst/>
            <a:rect r="r" b="b" t="t" l="l"/>
            <a:pathLst>
              <a:path h="10447020" w="1828800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92716" y="455412"/>
            <a:ext cx="8022616" cy="9376177"/>
            <a:chOff x="0" y="0"/>
            <a:chExt cx="2112952" cy="24694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12952" cy="2469446"/>
            </a:xfrm>
            <a:custGeom>
              <a:avLst/>
              <a:gdLst/>
              <a:ahLst/>
              <a:cxnLst/>
              <a:rect r="r" b="b" t="t" l="l"/>
              <a:pathLst>
                <a:path h="2469446" w="2112952">
                  <a:moveTo>
                    <a:pt x="42461" y="0"/>
                  </a:moveTo>
                  <a:lnTo>
                    <a:pt x="2070492" y="0"/>
                  </a:lnTo>
                  <a:cubicBezTo>
                    <a:pt x="2093942" y="0"/>
                    <a:pt x="2112952" y="19010"/>
                    <a:pt x="2112952" y="42461"/>
                  </a:cubicBezTo>
                  <a:lnTo>
                    <a:pt x="2112952" y="2426985"/>
                  </a:lnTo>
                  <a:cubicBezTo>
                    <a:pt x="2112952" y="2438247"/>
                    <a:pt x="2108479" y="2449046"/>
                    <a:pt x="2100516" y="2457009"/>
                  </a:cubicBezTo>
                  <a:cubicBezTo>
                    <a:pt x="2092553" y="2464972"/>
                    <a:pt x="2081753" y="2469446"/>
                    <a:pt x="2070492" y="2469446"/>
                  </a:cubicBezTo>
                  <a:lnTo>
                    <a:pt x="42461" y="2469446"/>
                  </a:lnTo>
                  <a:cubicBezTo>
                    <a:pt x="19010" y="2469446"/>
                    <a:pt x="0" y="2450436"/>
                    <a:pt x="0" y="2426985"/>
                  </a:cubicBezTo>
                  <a:lnTo>
                    <a:pt x="0" y="42461"/>
                  </a:lnTo>
                  <a:cubicBezTo>
                    <a:pt x="0" y="19010"/>
                    <a:pt x="19010" y="0"/>
                    <a:pt x="424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0"/>
              <a:ext cx="2112952" cy="25646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826351" y="6674658"/>
            <a:ext cx="1876763" cy="372782"/>
          </a:xfrm>
          <a:custGeom>
            <a:avLst/>
            <a:gdLst/>
            <a:ahLst/>
            <a:cxnLst/>
            <a:rect r="r" b="b" t="t" l="l"/>
            <a:pathLst>
              <a:path h="372782" w="1876763">
                <a:moveTo>
                  <a:pt x="0" y="0"/>
                </a:moveTo>
                <a:lnTo>
                  <a:pt x="1876763" y="0"/>
                </a:lnTo>
                <a:lnTo>
                  <a:pt x="1876763" y="372781"/>
                </a:lnTo>
                <a:lnTo>
                  <a:pt x="0" y="37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22027" y="562165"/>
            <a:ext cx="7763993" cy="9126871"/>
          </a:xfrm>
          <a:custGeom>
            <a:avLst/>
            <a:gdLst/>
            <a:ahLst/>
            <a:cxnLst/>
            <a:rect r="r" b="b" t="t" l="l"/>
            <a:pathLst>
              <a:path h="9126871" w="7763993">
                <a:moveTo>
                  <a:pt x="0" y="0"/>
                </a:moveTo>
                <a:lnTo>
                  <a:pt x="7763993" y="0"/>
                </a:lnTo>
                <a:lnTo>
                  <a:pt x="7763993" y="9126872"/>
                </a:lnTo>
                <a:lnTo>
                  <a:pt x="0" y="9126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318" t="0" r="-42053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3403566" y="8021653"/>
            <a:ext cx="0" cy="1394511"/>
          </a:xfrm>
          <a:prstGeom prst="line">
            <a:avLst/>
          </a:prstGeom>
          <a:ln cap="flat" w="9525">
            <a:solidFill>
              <a:srgbClr val="9D6A2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5482017" y="8021653"/>
            <a:ext cx="0" cy="1394511"/>
          </a:xfrm>
          <a:prstGeom prst="line">
            <a:avLst/>
          </a:prstGeom>
          <a:ln cap="flat" w="9525">
            <a:solidFill>
              <a:srgbClr val="9D6A25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852573" y="7907353"/>
            <a:ext cx="881326" cy="88132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6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393879" y="7907353"/>
            <a:ext cx="881326" cy="88132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6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6538706" y="8052181"/>
            <a:ext cx="591670" cy="591670"/>
          </a:xfrm>
          <a:custGeom>
            <a:avLst/>
            <a:gdLst/>
            <a:ahLst/>
            <a:cxnLst/>
            <a:rect r="r" b="b" t="t" l="l"/>
            <a:pathLst>
              <a:path h="591670" w="591670">
                <a:moveTo>
                  <a:pt x="0" y="0"/>
                </a:moveTo>
                <a:lnTo>
                  <a:pt x="591671" y="0"/>
                </a:lnTo>
                <a:lnTo>
                  <a:pt x="591671" y="591670"/>
                </a:lnTo>
                <a:lnTo>
                  <a:pt x="0" y="5916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051596" y="7907353"/>
            <a:ext cx="881326" cy="881326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61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4240302" y="8021653"/>
            <a:ext cx="503914" cy="566727"/>
          </a:xfrm>
          <a:custGeom>
            <a:avLst/>
            <a:gdLst/>
            <a:ahLst/>
            <a:cxnLst/>
            <a:rect r="r" b="b" t="t" l="l"/>
            <a:pathLst>
              <a:path h="566727" w="503914">
                <a:moveTo>
                  <a:pt x="0" y="0"/>
                </a:moveTo>
                <a:lnTo>
                  <a:pt x="503915" y="0"/>
                </a:lnTo>
                <a:lnTo>
                  <a:pt x="503915" y="566727"/>
                </a:lnTo>
                <a:lnTo>
                  <a:pt x="0" y="5667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114" t="-21164" r="-36022" b="-32783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002878" y="8026287"/>
            <a:ext cx="580716" cy="643459"/>
          </a:xfrm>
          <a:custGeom>
            <a:avLst/>
            <a:gdLst/>
            <a:ahLst/>
            <a:cxnLst/>
            <a:rect r="r" b="b" t="t" l="l"/>
            <a:pathLst>
              <a:path h="643459" w="580716">
                <a:moveTo>
                  <a:pt x="0" y="0"/>
                </a:moveTo>
                <a:lnTo>
                  <a:pt x="580716" y="0"/>
                </a:lnTo>
                <a:lnTo>
                  <a:pt x="580716" y="643459"/>
                </a:lnTo>
                <a:lnTo>
                  <a:pt x="0" y="6434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02" t="0" r="-5402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177747" y="1664900"/>
            <a:ext cx="1173970" cy="1641384"/>
          </a:xfrm>
          <a:custGeom>
            <a:avLst/>
            <a:gdLst/>
            <a:ahLst/>
            <a:cxnLst/>
            <a:rect r="r" b="b" t="t" l="l"/>
            <a:pathLst>
              <a:path h="1641384" w="1173970">
                <a:moveTo>
                  <a:pt x="0" y="0"/>
                </a:moveTo>
                <a:lnTo>
                  <a:pt x="1173971" y="0"/>
                </a:lnTo>
                <a:lnTo>
                  <a:pt x="1173971" y="1641384"/>
                </a:lnTo>
                <a:lnTo>
                  <a:pt x="0" y="164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721810" y="8882864"/>
            <a:ext cx="1142851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5"/>
              </a:lnSpc>
            </a:pPr>
            <a:r>
              <a:rPr lang="en-US" sz="15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Погружение</a:t>
            </a:r>
          </a:p>
          <a:p>
            <a:pPr algn="ctr">
              <a:lnSpc>
                <a:spcPts val="1935"/>
              </a:lnSpc>
            </a:pPr>
            <a:r>
              <a:rPr lang="en-US" sz="15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 историю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641707" y="8882864"/>
            <a:ext cx="1701105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5"/>
              </a:lnSpc>
            </a:pPr>
            <a:r>
              <a:rPr lang="en-US" sz="15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Образовательный </a:t>
            </a:r>
          </a:p>
          <a:p>
            <a:pPr algn="ctr">
              <a:lnSpc>
                <a:spcPts val="1935"/>
              </a:lnSpc>
            </a:pPr>
            <a:r>
              <a:rPr lang="en-US" sz="15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проект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861429" y="8882864"/>
            <a:ext cx="1946225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5"/>
              </a:lnSpc>
            </a:pPr>
            <a:r>
              <a:rPr lang="en-US" sz="15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Доступно </a:t>
            </a:r>
          </a:p>
          <a:p>
            <a:pPr algn="ctr">
              <a:lnSpc>
                <a:spcPts val="1935"/>
              </a:lnSpc>
            </a:pPr>
            <a:r>
              <a:rPr lang="en-US" sz="15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из любой точки мира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62000" y="4467753"/>
            <a:ext cx="8005465" cy="2206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5406" b="true">
                <a:solidFill>
                  <a:srgbClr val="A5701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Виртуальные экскурсии </a:t>
            </a:r>
          </a:p>
          <a:p>
            <a:pPr algn="ctr">
              <a:lnSpc>
                <a:spcPts val="5460"/>
              </a:lnSpc>
            </a:pPr>
            <a:r>
              <a:rPr lang="en-US" sz="5406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 православным храмам </a:t>
            </a:r>
          </a:p>
          <a:p>
            <a:pPr algn="ctr">
              <a:lnSpc>
                <a:spcPts val="5460"/>
              </a:lnSpc>
            </a:pPr>
            <a:r>
              <a:rPr lang="en-US" sz="5406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и монастырям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54051" y="7095064"/>
            <a:ext cx="6621363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Интерактивный доступ к культурному наследию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889968" y="3572984"/>
            <a:ext cx="5749528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Фонд “Наследие Духовной Культуры в 3D”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92469"/>
          </a:xfrm>
          <a:custGeom>
            <a:avLst/>
            <a:gdLst/>
            <a:ahLst/>
            <a:cxnLst/>
            <a:rect r="r" b="b" t="t" l="l"/>
            <a:pathLst>
              <a:path h="10292469" w="18288000">
                <a:moveTo>
                  <a:pt x="0" y="0"/>
                </a:moveTo>
                <a:lnTo>
                  <a:pt x="18288000" y="0"/>
                </a:lnTo>
                <a:lnTo>
                  <a:pt x="18288000" y="10292469"/>
                </a:lnTo>
                <a:lnTo>
                  <a:pt x="0" y="10292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168509" y="1210151"/>
            <a:ext cx="10691904" cy="5809059"/>
            <a:chOff x="0" y="0"/>
            <a:chExt cx="2815975" cy="15299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15975" cy="1529958"/>
            </a:xfrm>
            <a:custGeom>
              <a:avLst/>
              <a:gdLst/>
              <a:ahLst/>
              <a:cxnLst/>
              <a:rect r="r" b="b" t="t" l="l"/>
              <a:pathLst>
                <a:path h="1529958" w="2815975">
                  <a:moveTo>
                    <a:pt x="0" y="0"/>
                  </a:moveTo>
                  <a:lnTo>
                    <a:pt x="2815975" y="0"/>
                  </a:lnTo>
                  <a:lnTo>
                    <a:pt x="2815975" y="1529958"/>
                  </a:lnTo>
                  <a:lnTo>
                    <a:pt x="0" y="1529958"/>
                  </a:ln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2815975" cy="1549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075762" y="7870711"/>
            <a:ext cx="8454014" cy="1849503"/>
            <a:chOff x="0" y="0"/>
            <a:chExt cx="2226572" cy="4871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26571" cy="487112"/>
            </a:xfrm>
            <a:custGeom>
              <a:avLst/>
              <a:gdLst/>
              <a:ahLst/>
              <a:cxnLst/>
              <a:rect r="r" b="b" t="t" l="l"/>
              <a:pathLst>
                <a:path h="487112" w="2226571">
                  <a:moveTo>
                    <a:pt x="0" y="0"/>
                  </a:moveTo>
                  <a:lnTo>
                    <a:pt x="2226571" y="0"/>
                  </a:lnTo>
                  <a:lnTo>
                    <a:pt x="2226571" y="487112"/>
                  </a:lnTo>
                  <a:lnTo>
                    <a:pt x="0" y="487112"/>
                  </a:ln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226572" cy="5061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067971" y="3449563"/>
            <a:ext cx="10816782" cy="3366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56"/>
              </a:lnSpc>
            </a:pPr>
            <a:r>
              <a:rPr lang="en-US" sz="3183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 своём проекте мы несём в первую очередь образовательный смысл. Возможно, мы — некий проводник для физического посещения храма, что необходимо каждому православному человеку. </a:t>
            </a:r>
          </a:p>
          <a:p>
            <a:pPr algn="l">
              <a:lnSpc>
                <a:spcPts val="4456"/>
              </a:lnSpc>
            </a:pPr>
            <a:r>
              <a:rPr lang="en-US" sz="3183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Ведь ничто и никогда в виртуальном мире не подменит таинства крещения, исповеди, евхаристии...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50819" y="8450162"/>
            <a:ext cx="7786363" cy="37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7"/>
              </a:lnSpc>
            </a:pPr>
            <a:r>
              <a:rPr lang="en-US" sz="2155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Руководитель фонда “Наследие Духовной Культуры в 3D”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28905" y="7925949"/>
            <a:ext cx="3630191" cy="493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b="true" sz="2862">
                <a:solidFill>
                  <a:srgbClr val="C98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Алексей Тарушкин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557015" y="1624728"/>
            <a:ext cx="1173970" cy="1641384"/>
          </a:xfrm>
          <a:custGeom>
            <a:avLst/>
            <a:gdLst/>
            <a:ahLst/>
            <a:cxnLst/>
            <a:rect r="r" b="b" t="t" l="l"/>
            <a:pathLst>
              <a:path h="1641384" w="1173970">
                <a:moveTo>
                  <a:pt x="0" y="0"/>
                </a:moveTo>
                <a:lnTo>
                  <a:pt x="1173970" y="0"/>
                </a:lnTo>
                <a:lnTo>
                  <a:pt x="1173970" y="1641385"/>
                </a:lnTo>
                <a:lnTo>
                  <a:pt x="0" y="1641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313" y="3953497"/>
            <a:ext cx="756797" cy="5890622"/>
            <a:chOff x="0" y="0"/>
            <a:chExt cx="199321" cy="15514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9321" cy="1551439"/>
            </a:xfrm>
            <a:custGeom>
              <a:avLst/>
              <a:gdLst/>
              <a:ahLst/>
              <a:cxnLst/>
              <a:rect r="r" b="b" t="t" l="l"/>
              <a:pathLst>
                <a:path h="1551439" w="199321">
                  <a:moveTo>
                    <a:pt x="0" y="0"/>
                  </a:moveTo>
                  <a:lnTo>
                    <a:pt x="199321" y="0"/>
                  </a:lnTo>
                  <a:lnTo>
                    <a:pt x="199321" y="1551439"/>
                  </a:lnTo>
                  <a:lnTo>
                    <a:pt x="0" y="1551439"/>
                  </a:lnTo>
                  <a:close/>
                </a:path>
              </a:pathLst>
            </a:custGeom>
            <a:solidFill>
              <a:srgbClr val="F9F7F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199321" cy="15704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720806" y="2088332"/>
            <a:ext cx="0" cy="7291628"/>
          </a:xfrm>
          <a:prstGeom prst="line">
            <a:avLst/>
          </a:prstGeom>
          <a:ln cap="flat" w="19050">
            <a:solidFill>
              <a:srgbClr val="C98303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H="true">
            <a:off x="-57320" y="2088332"/>
            <a:ext cx="722943" cy="0"/>
          </a:xfrm>
          <a:prstGeom prst="line">
            <a:avLst/>
          </a:prstGeom>
          <a:ln cap="flat" w="19050">
            <a:solidFill>
              <a:srgbClr val="C9830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665622" y="2033148"/>
            <a:ext cx="110368" cy="11036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830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65622" y="3293241"/>
            <a:ext cx="110368" cy="11036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830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65622" y="4556134"/>
            <a:ext cx="110368" cy="11036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8303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65622" y="6117822"/>
            <a:ext cx="110368" cy="110368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8303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65622" y="7695040"/>
            <a:ext cx="110368" cy="110368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8303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13104" y="9272258"/>
            <a:ext cx="218580" cy="218580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7F2"/>
            </a:solidFill>
            <a:ln w="19050" cap="sq">
              <a:solidFill>
                <a:srgbClr val="C98303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171575" y="1945133"/>
            <a:ext cx="8306397" cy="7545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Право</a:t>
            </a: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славная культура России — это не только часть истории, но и </a:t>
            </a:r>
            <a:r>
              <a:rPr lang="en-US" sz="18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нравственный фундамент</a:t>
            </a: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, веками формировавший представление о добре и зле, семье, совести, милосердии, красоте и смысле жизни.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Величественным и наиболее заметным символов православной культуры являются храмы и монастыри. Именно они веками хранили духовные традиции, память народа и связь поколений.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Однако, за почти век забвения православия в России были разрушены или пришли в запустение тысячи храмов. Даже многие восстановленные святыни сегодня часто воспринимаются лишь как памятники архитектуры, а не как хранители важных смыслов и ценностей.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Без истории, рассказов о людях, святынях и событиях храм постепенно становится безмолвным исполином — величественным, но оторванным от человека. А храм оживает тогда, когда раскрывается его духовная и человеческая история.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Мы считаем важным рассказывать о наследии российских храмов на современном и понятном языке — в формате, близком людям разных поколений. Чтобы храм вновь воспринимался не только как архитектурный памятник, но и как живой источник памяти, веры, внутренней опоры и центром, создающим и объединяющим вокруг себя общину.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71575" y="942975"/>
            <a:ext cx="4735049" cy="836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4"/>
              </a:lnSpc>
            </a:pPr>
            <a:r>
              <a:rPr lang="en-US" sz="4960" b="true">
                <a:solidFill>
                  <a:srgbClr val="9D6A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Наша миссия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37040" y="2533526"/>
            <a:ext cx="4774070" cy="1047797"/>
            <a:chOff x="0" y="0"/>
            <a:chExt cx="1257368" cy="2759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57368" cy="275963"/>
            </a:xfrm>
            <a:custGeom>
              <a:avLst/>
              <a:gdLst/>
              <a:ahLst/>
              <a:cxnLst/>
              <a:rect r="r" b="b" t="t" l="l"/>
              <a:pathLst>
                <a:path h="275963" w="1257368">
                  <a:moveTo>
                    <a:pt x="0" y="0"/>
                  </a:moveTo>
                  <a:lnTo>
                    <a:pt x="1257368" y="0"/>
                  </a:lnTo>
                  <a:lnTo>
                    <a:pt x="1257368" y="275963"/>
                  </a:lnTo>
                  <a:lnTo>
                    <a:pt x="0" y="275963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1257368" cy="2950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820309" y="731908"/>
            <a:ext cx="5852347" cy="1382517"/>
            <a:chOff x="0" y="0"/>
            <a:chExt cx="1541359" cy="3641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41359" cy="364120"/>
            </a:xfrm>
            <a:custGeom>
              <a:avLst/>
              <a:gdLst/>
              <a:ahLst/>
              <a:cxnLst/>
              <a:rect r="r" b="b" t="t" l="l"/>
              <a:pathLst>
                <a:path h="364120" w="1541359">
                  <a:moveTo>
                    <a:pt x="0" y="0"/>
                  </a:moveTo>
                  <a:lnTo>
                    <a:pt x="1541359" y="0"/>
                  </a:lnTo>
                  <a:lnTo>
                    <a:pt x="1541359" y="364120"/>
                  </a:lnTo>
                  <a:lnTo>
                    <a:pt x="0" y="364120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1541359" cy="383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537040" y="3738679"/>
            <a:ext cx="4774070" cy="846938"/>
            <a:chOff x="0" y="0"/>
            <a:chExt cx="1257368" cy="22306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57368" cy="223062"/>
            </a:xfrm>
            <a:custGeom>
              <a:avLst/>
              <a:gdLst/>
              <a:ahLst/>
              <a:cxnLst/>
              <a:rect r="r" b="b" t="t" l="l"/>
              <a:pathLst>
                <a:path h="223062" w="1257368">
                  <a:moveTo>
                    <a:pt x="0" y="0"/>
                  </a:moveTo>
                  <a:lnTo>
                    <a:pt x="1257368" y="0"/>
                  </a:lnTo>
                  <a:lnTo>
                    <a:pt x="1257368" y="223062"/>
                  </a:lnTo>
                  <a:lnTo>
                    <a:pt x="0" y="223062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1257368" cy="2421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537040" y="4747542"/>
            <a:ext cx="4881195" cy="766594"/>
            <a:chOff x="0" y="0"/>
            <a:chExt cx="1285582" cy="20190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85582" cy="201901"/>
            </a:xfrm>
            <a:custGeom>
              <a:avLst/>
              <a:gdLst/>
              <a:ahLst/>
              <a:cxnLst/>
              <a:rect r="r" b="b" t="t" l="l"/>
              <a:pathLst>
                <a:path h="201901" w="1285582">
                  <a:moveTo>
                    <a:pt x="0" y="0"/>
                  </a:moveTo>
                  <a:lnTo>
                    <a:pt x="1285582" y="0"/>
                  </a:lnTo>
                  <a:lnTo>
                    <a:pt x="1285582" y="201901"/>
                  </a:lnTo>
                  <a:lnTo>
                    <a:pt x="0" y="201901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1285582" cy="2209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537040" y="5676061"/>
            <a:ext cx="3957243" cy="766594"/>
            <a:chOff x="0" y="0"/>
            <a:chExt cx="1042237" cy="20190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42237" cy="201901"/>
            </a:xfrm>
            <a:custGeom>
              <a:avLst/>
              <a:gdLst/>
              <a:ahLst/>
              <a:cxnLst/>
              <a:rect r="r" b="b" t="t" l="l"/>
              <a:pathLst>
                <a:path h="201901" w="1042237">
                  <a:moveTo>
                    <a:pt x="0" y="0"/>
                  </a:moveTo>
                  <a:lnTo>
                    <a:pt x="1042237" y="0"/>
                  </a:lnTo>
                  <a:lnTo>
                    <a:pt x="1042237" y="201901"/>
                  </a:lnTo>
                  <a:lnTo>
                    <a:pt x="0" y="201901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1042237" cy="2209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537040" y="6725096"/>
            <a:ext cx="4506258" cy="418439"/>
            <a:chOff x="0" y="0"/>
            <a:chExt cx="1186833" cy="11020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86833" cy="110206"/>
            </a:xfrm>
            <a:custGeom>
              <a:avLst/>
              <a:gdLst/>
              <a:ahLst/>
              <a:cxnLst/>
              <a:rect r="r" b="b" t="t" l="l"/>
              <a:pathLst>
                <a:path h="110206" w="1186833">
                  <a:moveTo>
                    <a:pt x="0" y="0"/>
                  </a:moveTo>
                  <a:lnTo>
                    <a:pt x="1186833" y="0"/>
                  </a:lnTo>
                  <a:lnTo>
                    <a:pt x="1186833" y="110206"/>
                  </a:lnTo>
                  <a:lnTo>
                    <a:pt x="0" y="110206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1186833" cy="1292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537040" y="7429284"/>
            <a:ext cx="4961538" cy="766594"/>
            <a:chOff x="0" y="0"/>
            <a:chExt cx="1306743" cy="20190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306743" cy="201901"/>
            </a:xfrm>
            <a:custGeom>
              <a:avLst/>
              <a:gdLst/>
              <a:ahLst/>
              <a:cxnLst/>
              <a:rect r="r" b="b" t="t" l="l"/>
              <a:pathLst>
                <a:path h="201901" w="1306743">
                  <a:moveTo>
                    <a:pt x="0" y="0"/>
                  </a:moveTo>
                  <a:lnTo>
                    <a:pt x="1306743" y="0"/>
                  </a:lnTo>
                  <a:lnTo>
                    <a:pt x="1306743" y="201901"/>
                  </a:lnTo>
                  <a:lnTo>
                    <a:pt x="0" y="201901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306743" cy="2209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537040" y="8357803"/>
            <a:ext cx="4961538" cy="686251"/>
            <a:chOff x="0" y="0"/>
            <a:chExt cx="1306743" cy="18074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306743" cy="180741"/>
            </a:xfrm>
            <a:custGeom>
              <a:avLst/>
              <a:gdLst/>
              <a:ahLst/>
              <a:cxnLst/>
              <a:rect r="r" b="b" t="t" l="l"/>
              <a:pathLst>
                <a:path h="180741" w="1306743">
                  <a:moveTo>
                    <a:pt x="0" y="0"/>
                  </a:moveTo>
                  <a:lnTo>
                    <a:pt x="1306743" y="0"/>
                  </a:lnTo>
                  <a:lnTo>
                    <a:pt x="1306743" y="180741"/>
                  </a:lnTo>
                  <a:lnTo>
                    <a:pt x="0" y="180741"/>
                  </a:lnTo>
                  <a:close/>
                </a:path>
              </a:pathLst>
            </a:custGeom>
            <a:solidFill>
              <a:srgbClr val="F7F3E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1306743" cy="199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159150" y="4682136"/>
            <a:ext cx="741603" cy="741603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4F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39594" y="4693108"/>
            <a:ext cx="580716" cy="643459"/>
          </a:xfrm>
          <a:custGeom>
            <a:avLst/>
            <a:gdLst/>
            <a:ahLst/>
            <a:cxnLst/>
            <a:rect r="r" b="b" t="t" l="l"/>
            <a:pathLst>
              <a:path h="643459" w="580716">
                <a:moveTo>
                  <a:pt x="0" y="0"/>
                </a:moveTo>
                <a:lnTo>
                  <a:pt x="580715" y="0"/>
                </a:lnTo>
                <a:lnTo>
                  <a:pt x="580715" y="643459"/>
                </a:lnTo>
                <a:lnTo>
                  <a:pt x="0" y="643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02" t="0" r="-5402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159150" y="8314524"/>
            <a:ext cx="741603" cy="741603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4F0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267163" y="8500238"/>
            <a:ext cx="525578" cy="370174"/>
          </a:xfrm>
          <a:custGeom>
            <a:avLst/>
            <a:gdLst/>
            <a:ahLst/>
            <a:cxnLst/>
            <a:rect r="r" b="b" t="t" l="l"/>
            <a:pathLst>
              <a:path h="370174" w="525578">
                <a:moveTo>
                  <a:pt x="0" y="0"/>
                </a:moveTo>
                <a:lnTo>
                  <a:pt x="525577" y="0"/>
                </a:lnTo>
                <a:lnTo>
                  <a:pt x="525577" y="370174"/>
                </a:lnTo>
                <a:lnTo>
                  <a:pt x="0" y="370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2537040" y="2599271"/>
            <a:ext cx="5454200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С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оз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дан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ие виртуальных туров с применением технологии лазерного сканирования, позволяющей с высокой точностью передавать архитектуру и пространство храмов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537040" y="3817978"/>
            <a:ext cx="4881195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Беспл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атный доступ к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 виртуальным экскурсиям из любой точки мира без ограничений по времени — нужен только интернет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537040" y="4761230"/>
            <a:ext cx="4881195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Возможность посещения з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акрытых и труднодоступных п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ространств храмов: алтаря, клироса, ризницы и других локаций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537040" y="5723686"/>
            <a:ext cx="3957243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Высокая детализ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ация объектов и инте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рьеров благодаря цифровому 3D-моделированию и панорамной съёмке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537040" y="6707301"/>
            <a:ext cx="3957243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Интерактивные метки с пояснен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иями об убранстве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 храма, архитектуре и символике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537040" y="7462316"/>
            <a:ext cx="5135616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Интерактивные области для детального изучен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ия икон 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 элементов интерьера с описанием жития святых, праздников и иконографии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537040" y="8426880"/>
            <a:ext cx="5135616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Быстрые переходы между ключе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вым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 точками экскурсии для удобной навигации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148896" y="1028058"/>
            <a:ext cx="5162214" cy="856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360" b="true">
                <a:solidFill>
                  <a:srgbClr val="9D6A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Технические</a:t>
            </a:r>
          </a:p>
          <a:p>
            <a:pPr algn="ctr">
              <a:lnSpc>
                <a:spcPts val="3360"/>
              </a:lnSpc>
            </a:pPr>
            <a:r>
              <a:rPr lang="en-US" sz="3360" b="true">
                <a:solidFill>
                  <a:srgbClr val="1724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возможности фонда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78283" cy="10287000"/>
          </a:xfrm>
          <a:custGeom>
            <a:avLst/>
            <a:gdLst/>
            <a:ahLst/>
            <a:cxnLst/>
            <a:rect r="r" b="b" t="t" l="l"/>
            <a:pathLst>
              <a:path h="10287000" w="18278283">
                <a:moveTo>
                  <a:pt x="0" y="0"/>
                </a:moveTo>
                <a:lnTo>
                  <a:pt x="18278283" y="0"/>
                </a:lnTo>
                <a:lnTo>
                  <a:pt x="182782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252418" y="1657692"/>
            <a:ext cx="5925269" cy="980657"/>
            <a:chOff x="0" y="0"/>
            <a:chExt cx="1560565" cy="2582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560565" cy="258280"/>
            </a:xfrm>
            <a:custGeom>
              <a:avLst/>
              <a:gdLst/>
              <a:ahLst/>
              <a:cxnLst/>
              <a:rect r="r" b="b" t="t" l="l"/>
              <a:pathLst>
                <a:path h="258280" w="1560565">
                  <a:moveTo>
                    <a:pt x="0" y="0"/>
                  </a:moveTo>
                  <a:lnTo>
                    <a:pt x="1560565" y="0"/>
                  </a:lnTo>
                  <a:lnTo>
                    <a:pt x="1560565" y="258280"/>
                  </a:lnTo>
                  <a:lnTo>
                    <a:pt x="0" y="2582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1560565" cy="277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989424" y="1657692"/>
            <a:ext cx="5925269" cy="980657"/>
            <a:chOff x="0" y="0"/>
            <a:chExt cx="1560565" cy="2582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60565" cy="258280"/>
            </a:xfrm>
            <a:custGeom>
              <a:avLst/>
              <a:gdLst/>
              <a:ahLst/>
              <a:cxnLst/>
              <a:rect r="r" b="b" t="t" l="l"/>
              <a:pathLst>
                <a:path h="258280" w="1560565">
                  <a:moveTo>
                    <a:pt x="0" y="0"/>
                  </a:moveTo>
                  <a:lnTo>
                    <a:pt x="1560565" y="0"/>
                  </a:lnTo>
                  <a:lnTo>
                    <a:pt x="1560565" y="258280"/>
                  </a:lnTo>
                  <a:lnTo>
                    <a:pt x="0" y="2582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1560565" cy="277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993677" y="1657692"/>
            <a:ext cx="5925269" cy="980657"/>
            <a:chOff x="0" y="0"/>
            <a:chExt cx="1560565" cy="2582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60565" cy="258280"/>
            </a:xfrm>
            <a:custGeom>
              <a:avLst/>
              <a:gdLst/>
              <a:ahLst/>
              <a:cxnLst/>
              <a:rect r="r" b="b" t="t" l="l"/>
              <a:pathLst>
                <a:path h="258280" w="1560565">
                  <a:moveTo>
                    <a:pt x="0" y="0"/>
                  </a:moveTo>
                  <a:lnTo>
                    <a:pt x="1560565" y="0"/>
                  </a:lnTo>
                  <a:lnTo>
                    <a:pt x="1560565" y="258280"/>
                  </a:lnTo>
                  <a:lnTo>
                    <a:pt x="0" y="2582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1560565" cy="277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293067" y="1883401"/>
            <a:ext cx="13701866" cy="61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1"/>
              </a:lnSpc>
            </a:pPr>
            <a:r>
              <a:rPr lang="en-US" b="true" sz="4621">
                <a:solidFill>
                  <a:srgbClr val="1724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Планируемые доработки функционала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427321" y="538372"/>
            <a:ext cx="1524737" cy="1259304"/>
            <a:chOff x="0" y="0"/>
            <a:chExt cx="401577" cy="33166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01577" cy="331669"/>
            </a:xfrm>
            <a:custGeom>
              <a:avLst/>
              <a:gdLst/>
              <a:ahLst/>
              <a:cxnLst/>
              <a:rect r="r" b="b" t="t" l="l"/>
              <a:pathLst>
                <a:path h="331669" w="401577">
                  <a:moveTo>
                    <a:pt x="0" y="0"/>
                  </a:moveTo>
                  <a:lnTo>
                    <a:pt x="401577" y="0"/>
                  </a:lnTo>
                  <a:lnTo>
                    <a:pt x="401577" y="331669"/>
                  </a:lnTo>
                  <a:lnTo>
                    <a:pt x="0" y="331669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401577" cy="3507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868055" y="210919"/>
            <a:ext cx="542173" cy="1259304"/>
            <a:chOff x="0" y="0"/>
            <a:chExt cx="142794" cy="33166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2794" cy="331669"/>
            </a:xfrm>
            <a:custGeom>
              <a:avLst/>
              <a:gdLst/>
              <a:ahLst/>
              <a:cxnLst/>
              <a:rect r="r" b="b" t="t" l="l"/>
              <a:pathLst>
                <a:path h="331669" w="142794">
                  <a:moveTo>
                    <a:pt x="0" y="0"/>
                  </a:moveTo>
                  <a:lnTo>
                    <a:pt x="142794" y="0"/>
                  </a:lnTo>
                  <a:lnTo>
                    <a:pt x="142794" y="331669"/>
                  </a:lnTo>
                  <a:lnTo>
                    <a:pt x="0" y="331669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142794" cy="3507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864946" y="3030163"/>
            <a:ext cx="10558108" cy="912694"/>
            <a:chOff x="0" y="0"/>
            <a:chExt cx="2780736" cy="24038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780736" cy="240380"/>
            </a:xfrm>
            <a:custGeom>
              <a:avLst/>
              <a:gdLst/>
              <a:ahLst/>
              <a:cxnLst/>
              <a:rect r="r" b="b" t="t" l="l"/>
              <a:pathLst>
                <a:path h="240380" w="2780736">
                  <a:moveTo>
                    <a:pt x="0" y="0"/>
                  </a:moveTo>
                  <a:lnTo>
                    <a:pt x="2780736" y="0"/>
                  </a:lnTo>
                  <a:lnTo>
                    <a:pt x="2780736" y="240380"/>
                  </a:lnTo>
                  <a:lnTo>
                    <a:pt x="0" y="2403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9050"/>
              <a:ext cx="2780736" cy="2594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012304" y="4504831"/>
            <a:ext cx="9108222" cy="980657"/>
            <a:chOff x="0" y="0"/>
            <a:chExt cx="2398873" cy="25828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98873" cy="258280"/>
            </a:xfrm>
            <a:custGeom>
              <a:avLst/>
              <a:gdLst/>
              <a:ahLst/>
              <a:cxnLst/>
              <a:rect r="r" b="b" t="t" l="l"/>
              <a:pathLst>
                <a:path h="258280" w="2398873">
                  <a:moveTo>
                    <a:pt x="0" y="0"/>
                  </a:moveTo>
                  <a:lnTo>
                    <a:pt x="2398873" y="0"/>
                  </a:lnTo>
                  <a:lnTo>
                    <a:pt x="2398873" y="258280"/>
                  </a:lnTo>
                  <a:lnTo>
                    <a:pt x="0" y="2582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9050"/>
              <a:ext cx="2398873" cy="277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012304" y="5809338"/>
            <a:ext cx="9108222" cy="980657"/>
            <a:chOff x="0" y="0"/>
            <a:chExt cx="2398873" cy="2582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398873" cy="258280"/>
            </a:xfrm>
            <a:custGeom>
              <a:avLst/>
              <a:gdLst/>
              <a:ahLst/>
              <a:cxnLst/>
              <a:rect r="r" b="b" t="t" l="l"/>
              <a:pathLst>
                <a:path h="258280" w="2398873">
                  <a:moveTo>
                    <a:pt x="0" y="0"/>
                  </a:moveTo>
                  <a:lnTo>
                    <a:pt x="2398873" y="0"/>
                  </a:lnTo>
                  <a:lnTo>
                    <a:pt x="2398873" y="258280"/>
                  </a:lnTo>
                  <a:lnTo>
                    <a:pt x="0" y="2582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2398873" cy="277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012304" y="7180520"/>
            <a:ext cx="9108222" cy="980657"/>
            <a:chOff x="0" y="0"/>
            <a:chExt cx="2398873" cy="25828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398873" cy="258280"/>
            </a:xfrm>
            <a:custGeom>
              <a:avLst/>
              <a:gdLst/>
              <a:ahLst/>
              <a:cxnLst/>
              <a:rect r="r" b="b" t="t" l="l"/>
              <a:pathLst>
                <a:path h="258280" w="2398873">
                  <a:moveTo>
                    <a:pt x="0" y="0"/>
                  </a:moveTo>
                  <a:lnTo>
                    <a:pt x="2398873" y="0"/>
                  </a:lnTo>
                  <a:lnTo>
                    <a:pt x="2398873" y="258280"/>
                  </a:lnTo>
                  <a:lnTo>
                    <a:pt x="0" y="2582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19050"/>
              <a:ext cx="2398873" cy="277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012304" y="8551702"/>
            <a:ext cx="9108222" cy="980657"/>
            <a:chOff x="0" y="0"/>
            <a:chExt cx="2398873" cy="2582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398873" cy="258280"/>
            </a:xfrm>
            <a:custGeom>
              <a:avLst/>
              <a:gdLst/>
              <a:ahLst/>
              <a:cxnLst/>
              <a:rect r="r" b="b" t="t" l="l"/>
              <a:pathLst>
                <a:path h="258280" w="2398873">
                  <a:moveTo>
                    <a:pt x="0" y="0"/>
                  </a:moveTo>
                  <a:lnTo>
                    <a:pt x="2398873" y="0"/>
                  </a:lnTo>
                  <a:lnTo>
                    <a:pt x="2398873" y="258280"/>
                  </a:lnTo>
                  <a:lnTo>
                    <a:pt x="0" y="258280"/>
                  </a:lnTo>
                  <a:close/>
                </a:path>
              </a:pathLst>
            </a:custGeom>
            <a:solidFill>
              <a:srgbClr val="FDF9F4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19050"/>
              <a:ext cx="2398873" cy="277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3185677" y="7198138"/>
            <a:ext cx="996066" cy="996066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61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3353526" y="7368989"/>
            <a:ext cx="660368" cy="654365"/>
          </a:xfrm>
          <a:custGeom>
            <a:avLst/>
            <a:gdLst/>
            <a:ahLst/>
            <a:cxnLst/>
            <a:rect r="r" b="b" t="t" l="l"/>
            <a:pathLst>
              <a:path h="654365" w="660368">
                <a:moveTo>
                  <a:pt x="0" y="0"/>
                </a:moveTo>
                <a:lnTo>
                  <a:pt x="660368" y="0"/>
                </a:lnTo>
                <a:lnTo>
                  <a:pt x="660368" y="654365"/>
                </a:lnTo>
                <a:lnTo>
                  <a:pt x="0" y="654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4051594" y="3159140"/>
            <a:ext cx="10184811" cy="616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6"/>
              </a:lnSpc>
            </a:pP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Мы ра</a:t>
            </a: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звив</a:t>
            </a: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а</a:t>
            </a: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ем виртуальные экскурсии, чтобы сделать их более удобными, </a:t>
            </a:r>
          </a:p>
          <a:p>
            <a:pPr algn="ctr">
              <a:lnSpc>
                <a:spcPts val="2466"/>
              </a:lnSpc>
            </a:pP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живыми и доступными для разных аудиторий.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075032" y="4674951"/>
            <a:ext cx="4177386" cy="3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6"/>
              </a:lnSpc>
            </a:pPr>
            <a:r>
              <a:rPr lang="en-US" sz="2061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Аудиогид внутри экскурсии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075032" y="5069567"/>
            <a:ext cx="10184811" cy="29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Пос</a:t>
            </a: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етитель сможет слушать рассказ о храме прямо во время виртуального тура.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5075032" y="6214169"/>
            <a:ext cx="9448541" cy="60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Тексто</a:t>
            </a: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вые описания икон, фресок, святынь и архитектурных деталей будут дополнены аудиодорожками.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075032" y="7558226"/>
            <a:ext cx="10184811" cy="60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</a:t>
            </a: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 экскурсию можно будет встроить приветственное слово, короткие видеофрагменты и пояснения в отдельных локациях.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5075032" y="8927958"/>
            <a:ext cx="10184811" cy="60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6"/>
              </a:lnSpc>
            </a:pP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Вся информац</a:t>
            </a:r>
            <a:r>
              <a:rPr lang="en-US" sz="1761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ия внутри тура сможет быть доступна на нескольких языках для паломников и посетителей из разных стран.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075032" y="5837913"/>
            <a:ext cx="4877026" cy="3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6"/>
              </a:lnSpc>
            </a:pPr>
            <a:r>
              <a:rPr lang="en-US" sz="2061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Озв</a:t>
            </a:r>
            <a:r>
              <a:rPr lang="en-US" sz="2061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учка интерактивных областей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075032" y="7175758"/>
            <a:ext cx="6272925" cy="3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6"/>
              </a:lnSpc>
            </a:pPr>
            <a:r>
              <a:rPr lang="en-US" sz="2061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Ви</a:t>
            </a:r>
            <a:r>
              <a:rPr lang="en-US" sz="2061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деосопровождение в туре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075032" y="8551702"/>
            <a:ext cx="2546264" cy="34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6"/>
              </a:lnSpc>
            </a:pPr>
            <a:r>
              <a:rPr lang="en-US" sz="2061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М</a:t>
            </a:r>
            <a:r>
              <a:rPr lang="en-US" sz="2061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ультиязычность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8639300" y="428247"/>
            <a:ext cx="1009400" cy="1411291"/>
          </a:xfrm>
          <a:custGeom>
            <a:avLst/>
            <a:gdLst/>
            <a:ahLst/>
            <a:cxnLst/>
            <a:rect r="r" b="b" t="t" l="l"/>
            <a:pathLst>
              <a:path h="1411291" w="1009400">
                <a:moveTo>
                  <a:pt x="0" y="0"/>
                </a:moveTo>
                <a:lnTo>
                  <a:pt x="1009400" y="0"/>
                </a:lnTo>
                <a:lnTo>
                  <a:pt x="1009400" y="1411291"/>
                </a:lnTo>
                <a:lnTo>
                  <a:pt x="0" y="141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619" y="-35162"/>
            <a:ext cx="18403238" cy="10357325"/>
          </a:xfrm>
          <a:custGeom>
            <a:avLst/>
            <a:gdLst/>
            <a:ahLst/>
            <a:cxnLst/>
            <a:rect r="r" b="b" t="t" l="l"/>
            <a:pathLst>
              <a:path h="10357325" w="18403238">
                <a:moveTo>
                  <a:pt x="0" y="0"/>
                </a:moveTo>
                <a:lnTo>
                  <a:pt x="18403238" y="0"/>
                </a:lnTo>
                <a:lnTo>
                  <a:pt x="18403238" y="10357324"/>
                </a:lnTo>
                <a:lnTo>
                  <a:pt x="0" y="10357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22027" y="2887794"/>
            <a:ext cx="5597925" cy="967409"/>
            <a:chOff x="0" y="0"/>
            <a:chExt cx="1474351" cy="2547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4351" cy="254791"/>
            </a:xfrm>
            <a:custGeom>
              <a:avLst/>
              <a:gdLst/>
              <a:ahLst/>
              <a:cxnLst/>
              <a:rect r="r" b="b" t="t" l="l"/>
              <a:pathLst>
                <a:path h="254791" w="1474351">
                  <a:moveTo>
                    <a:pt x="0" y="0"/>
                  </a:moveTo>
                  <a:lnTo>
                    <a:pt x="1474351" y="0"/>
                  </a:lnTo>
                  <a:lnTo>
                    <a:pt x="1474351" y="254791"/>
                  </a:lnTo>
                  <a:lnTo>
                    <a:pt x="0" y="254791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1474351" cy="273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687271" y="544996"/>
            <a:ext cx="9276426" cy="9518728"/>
            <a:chOff x="0" y="0"/>
            <a:chExt cx="2443174" cy="25069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43174" cy="2506990"/>
            </a:xfrm>
            <a:custGeom>
              <a:avLst/>
              <a:gdLst/>
              <a:ahLst/>
              <a:cxnLst/>
              <a:rect r="r" b="b" t="t" l="l"/>
              <a:pathLst>
                <a:path h="2506990" w="2443174">
                  <a:moveTo>
                    <a:pt x="0" y="0"/>
                  </a:moveTo>
                  <a:lnTo>
                    <a:pt x="2443174" y="0"/>
                  </a:lnTo>
                  <a:lnTo>
                    <a:pt x="2443174" y="2506990"/>
                  </a:lnTo>
                  <a:lnTo>
                    <a:pt x="0" y="2506990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443174" cy="25260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489839" y="1441610"/>
            <a:ext cx="4553459" cy="1112810"/>
            <a:chOff x="0" y="0"/>
            <a:chExt cx="1199265" cy="29308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99265" cy="293086"/>
            </a:xfrm>
            <a:custGeom>
              <a:avLst/>
              <a:gdLst/>
              <a:ahLst/>
              <a:cxnLst/>
              <a:rect r="r" b="b" t="t" l="l"/>
              <a:pathLst>
                <a:path h="293086" w="1199265">
                  <a:moveTo>
                    <a:pt x="0" y="0"/>
                  </a:moveTo>
                  <a:lnTo>
                    <a:pt x="1199265" y="0"/>
                  </a:lnTo>
                  <a:lnTo>
                    <a:pt x="1199265" y="293086"/>
                  </a:lnTo>
                  <a:lnTo>
                    <a:pt x="0" y="293086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1199265" cy="3121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222027" y="4025995"/>
            <a:ext cx="5597925" cy="967409"/>
            <a:chOff x="0" y="0"/>
            <a:chExt cx="1474351" cy="25479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74351" cy="254791"/>
            </a:xfrm>
            <a:custGeom>
              <a:avLst/>
              <a:gdLst/>
              <a:ahLst/>
              <a:cxnLst/>
              <a:rect r="r" b="b" t="t" l="l"/>
              <a:pathLst>
                <a:path h="254791" w="1474351">
                  <a:moveTo>
                    <a:pt x="0" y="0"/>
                  </a:moveTo>
                  <a:lnTo>
                    <a:pt x="1474351" y="0"/>
                  </a:lnTo>
                  <a:lnTo>
                    <a:pt x="1474351" y="254791"/>
                  </a:lnTo>
                  <a:lnTo>
                    <a:pt x="0" y="254791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1474351" cy="273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222027" y="5324883"/>
            <a:ext cx="5597925" cy="833503"/>
            <a:chOff x="0" y="0"/>
            <a:chExt cx="1474351" cy="21952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74351" cy="219523"/>
            </a:xfrm>
            <a:custGeom>
              <a:avLst/>
              <a:gdLst/>
              <a:ahLst/>
              <a:cxnLst/>
              <a:rect r="r" b="b" t="t" l="l"/>
              <a:pathLst>
                <a:path h="219523" w="1474351">
                  <a:moveTo>
                    <a:pt x="0" y="0"/>
                  </a:moveTo>
                  <a:lnTo>
                    <a:pt x="1474351" y="0"/>
                  </a:lnTo>
                  <a:lnTo>
                    <a:pt x="1474351" y="219523"/>
                  </a:lnTo>
                  <a:lnTo>
                    <a:pt x="0" y="219523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1474351" cy="2385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222027" y="6329836"/>
            <a:ext cx="5597925" cy="967409"/>
            <a:chOff x="0" y="0"/>
            <a:chExt cx="1474351" cy="25479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74351" cy="254791"/>
            </a:xfrm>
            <a:custGeom>
              <a:avLst/>
              <a:gdLst/>
              <a:ahLst/>
              <a:cxnLst/>
              <a:rect r="r" b="b" t="t" l="l"/>
              <a:pathLst>
                <a:path h="254791" w="1474351">
                  <a:moveTo>
                    <a:pt x="0" y="0"/>
                  </a:moveTo>
                  <a:lnTo>
                    <a:pt x="1474351" y="0"/>
                  </a:lnTo>
                  <a:lnTo>
                    <a:pt x="1474351" y="254791"/>
                  </a:lnTo>
                  <a:lnTo>
                    <a:pt x="0" y="254791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1474351" cy="273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222027" y="7468695"/>
            <a:ext cx="5597925" cy="967409"/>
            <a:chOff x="0" y="0"/>
            <a:chExt cx="1474351" cy="25479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474351" cy="254791"/>
            </a:xfrm>
            <a:custGeom>
              <a:avLst/>
              <a:gdLst/>
              <a:ahLst/>
              <a:cxnLst/>
              <a:rect r="r" b="b" t="t" l="l"/>
              <a:pathLst>
                <a:path h="254791" w="1474351">
                  <a:moveTo>
                    <a:pt x="0" y="0"/>
                  </a:moveTo>
                  <a:lnTo>
                    <a:pt x="1474351" y="0"/>
                  </a:lnTo>
                  <a:lnTo>
                    <a:pt x="1474351" y="254791"/>
                  </a:lnTo>
                  <a:lnTo>
                    <a:pt x="0" y="254791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474351" cy="273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222027" y="8774596"/>
            <a:ext cx="5597925" cy="900456"/>
            <a:chOff x="0" y="0"/>
            <a:chExt cx="1474351" cy="23715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474351" cy="237157"/>
            </a:xfrm>
            <a:custGeom>
              <a:avLst/>
              <a:gdLst/>
              <a:ahLst/>
              <a:cxnLst/>
              <a:rect r="r" b="b" t="t" l="l"/>
              <a:pathLst>
                <a:path h="237157" w="1474351">
                  <a:moveTo>
                    <a:pt x="0" y="0"/>
                  </a:moveTo>
                  <a:lnTo>
                    <a:pt x="1474351" y="0"/>
                  </a:lnTo>
                  <a:lnTo>
                    <a:pt x="1474351" y="237157"/>
                  </a:lnTo>
                  <a:lnTo>
                    <a:pt x="0" y="237157"/>
                  </a:ln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1474351" cy="2562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3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858391" y="740795"/>
            <a:ext cx="4592307" cy="3189842"/>
            <a:chOff x="0" y="0"/>
            <a:chExt cx="1209497" cy="84012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209497" cy="840123"/>
            </a:xfrm>
            <a:custGeom>
              <a:avLst/>
              <a:gdLst/>
              <a:ahLst/>
              <a:cxnLst/>
              <a:rect r="r" b="b" t="t" l="l"/>
              <a:pathLst>
                <a:path h="840123" w="1209497">
                  <a:moveTo>
                    <a:pt x="26974" y="0"/>
                  </a:moveTo>
                  <a:lnTo>
                    <a:pt x="1182523" y="0"/>
                  </a:lnTo>
                  <a:cubicBezTo>
                    <a:pt x="1197420" y="0"/>
                    <a:pt x="1209497" y="12076"/>
                    <a:pt x="1209497" y="26974"/>
                  </a:cubicBezTo>
                  <a:lnTo>
                    <a:pt x="1209497" y="813150"/>
                  </a:lnTo>
                  <a:cubicBezTo>
                    <a:pt x="1209497" y="820303"/>
                    <a:pt x="1206655" y="827164"/>
                    <a:pt x="1201596" y="832223"/>
                  </a:cubicBezTo>
                  <a:cubicBezTo>
                    <a:pt x="1196538" y="837281"/>
                    <a:pt x="1189677" y="840123"/>
                    <a:pt x="1182523" y="840123"/>
                  </a:cubicBezTo>
                  <a:lnTo>
                    <a:pt x="26974" y="840123"/>
                  </a:lnTo>
                  <a:cubicBezTo>
                    <a:pt x="19820" y="840123"/>
                    <a:pt x="12959" y="837281"/>
                    <a:pt x="7900" y="832223"/>
                  </a:cubicBezTo>
                  <a:cubicBezTo>
                    <a:pt x="2842" y="827164"/>
                    <a:pt x="0" y="820303"/>
                    <a:pt x="0" y="813150"/>
                  </a:cubicBezTo>
                  <a:lnTo>
                    <a:pt x="0" y="26974"/>
                  </a:lnTo>
                  <a:cubicBezTo>
                    <a:pt x="0" y="19820"/>
                    <a:pt x="2842" y="12959"/>
                    <a:pt x="7900" y="7900"/>
                  </a:cubicBezTo>
                  <a:cubicBezTo>
                    <a:pt x="12959" y="2842"/>
                    <a:pt x="19820" y="0"/>
                    <a:pt x="26974" y="0"/>
                  </a:cubicBez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0"/>
              <a:ext cx="1209497" cy="9353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858391" y="4069303"/>
            <a:ext cx="5270193" cy="2885819"/>
            <a:chOff x="0" y="0"/>
            <a:chExt cx="1388034" cy="76005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388034" cy="760051"/>
            </a:xfrm>
            <a:custGeom>
              <a:avLst/>
              <a:gdLst/>
              <a:ahLst/>
              <a:cxnLst/>
              <a:rect r="r" b="b" t="t" l="l"/>
              <a:pathLst>
                <a:path h="760051" w="1388034">
                  <a:moveTo>
                    <a:pt x="23504" y="0"/>
                  </a:moveTo>
                  <a:lnTo>
                    <a:pt x="1364530" y="0"/>
                  </a:lnTo>
                  <a:cubicBezTo>
                    <a:pt x="1377511" y="0"/>
                    <a:pt x="1388034" y="10523"/>
                    <a:pt x="1388034" y="23504"/>
                  </a:cubicBezTo>
                  <a:lnTo>
                    <a:pt x="1388034" y="736547"/>
                  </a:lnTo>
                  <a:cubicBezTo>
                    <a:pt x="1388034" y="749528"/>
                    <a:pt x="1377511" y="760051"/>
                    <a:pt x="1364530" y="760051"/>
                  </a:cubicBezTo>
                  <a:lnTo>
                    <a:pt x="23504" y="760051"/>
                  </a:lnTo>
                  <a:cubicBezTo>
                    <a:pt x="17270" y="760051"/>
                    <a:pt x="11292" y="757575"/>
                    <a:pt x="6884" y="753167"/>
                  </a:cubicBezTo>
                  <a:cubicBezTo>
                    <a:pt x="2476" y="748759"/>
                    <a:pt x="0" y="742781"/>
                    <a:pt x="0" y="736547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95250"/>
              <a:ext cx="1388034" cy="8553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8858391" y="7097997"/>
            <a:ext cx="4383653" cy="2671877"/>
            <a:chOff x="0" y="0"/>
            <a:chExt cx="1154542" cy="70370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154542" cy="703704"/>
            </a:xfrm>
            <a:custGeom>
              <a:avLst/>
              <a:gdLst/>
              <a:ahLst/>
              <a:cxnLst/>
              <a:rect r="r" b="b" t="t" l="l"/>
              <a:pathLst>
                <a:path h="703704" w="1154542">
                  <a:moveTo>
                    <a:pt x="28257" y="0"/>
                  </a:moveTo>
                  <a:lnTo>
                    <a:pt x="1126285" y="0"/>
                  </a:lnTo>
                  <a:cubicBezTo>
                    <a:pt x="1141891" y="0"/>
                    <a:pt x="1154542" y="12651"/>
                    <a:pt x="1154542" y="28257"/>
                  </a:cubicBezTo>
                  <a:lnTo>
                    <a:pt x="1154542" y="675447"/>
                  </a:lnTo>
                  <a:cubicBezTo>
                    <a:pt x="1154542" y="682941"/>
                    <a:pt x="1151565" y="690129"/>
                    <a:pt x="1146266" y="695428"/>
                  </a:cubicBezTo>
                  <a:cubicBezTo>
                    <a:pt x="1140967" y="700727"/>
                    <a:pt x="1133779" y="703704"/>
                    <a:pt x="1126285" y="703704"/>
                  </a:cubicBezTo>
                  <a:lnTo>
                    <a:pt x="28257" y="703704"/>
                  </a:lnTo>
                  <a:cubicBezTo>
                    <a:pt x="12651" y="703704"/>
                    <a:pt x="0" y="691053"/>
                    <a:pt x="0" y="675447"/>
                  </a:cubicBezTo>
                  <a:lnTo>
                    <a:pt x="0" y="28257"/>
                  </a:lnTo>
                  <a:cubicBezTo>
                    <a:pt x="0" y="20763"/>
                    <a:pt x="2977" y="13576"/>
                    <a:pt x="8276" y="8276"/>
                  </a:cubicBezTo>
                  <a:cubicBezTo>
                    <a:pt x="13576" y="2977"/>
                    <a:pt x="20763" y="0"/>
                    <a:pt x="28257" y="0"/>
                  </a:cubicBez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95250"/>
              <a:ext cx="1154542" cy="798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450698" y="7100165"/>
            <a:ext cx="4431278" cy="2671877"/>
            <a:chOff x="0" y="0"/>
            <a:chExt cx="1167085" cy="70370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167085" cy="703704"/>
            </a:xfrm>
            <a:custGeom>
              <a:avLst/>
              <a:gdLst/>
              <a:ahLst/>
              <a:cxnLst/>
              <a:rect r="r" b="b" t="t" l="l"/>
              <a:pathLst>
                <a:path h="703704" w="1167085">
                  <a:moveTo>
                    <a:pt x="27954" y="0"/>
                  </a:moveTo>
                  <a:lnTo>
                    <a:pt x="1139132" y="0"/>
                  </a:lnTo>
                  <a:cubicBezTo>
                    <a:pt x="1154570" y="0"/>
                    <a:pt x="1167085" y="12515"/>
                    <a:pt x="1167085" y="27954"/>
                  </a:cubicBezTo>
                  <a:lnTo>
                    <a:pt x="1167085" y="675751"/>
                  </a:lnTo>
                  <a:cubicBezTo>
                    <a:pt x="1167085" y="691189"/>
                    <a:pt x="1154570" y="703704"/>
                    <a:pt x="1139132" y="703704"/>
                  </a:cubicBezTo>
                  <a:lnTo>
                    <a:pt x="27954" y="703704"/>
                  </a:lnTo>
                  <a:cubicBezTo>
                    <a:pt x="12515" y="703704"/>
                    <a:pt x="0" y="691189"/>
                    <a:pt x="0" y="675751"/>
                  </a:cubicBezTo>
                  <a:lnTo>
                    <a:pt x="0" y="27954"/>
                  </a:lnTo>
                  <a:cubicBezTo>
                    <a:pt x="0" y="12515"/>
                    <a:pt x="12515" y="0"/>
                    <a:pt x="27954" y="0"/>
                  </a:cubicBez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95250"/>
              <a:ext cx="1167085" cy="798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4350909" y="4069303"/>
            <a:ext cx="3531067" cy="2885819"/>
            <a:chOff x="0" y="0"/>
            <a:chExt cx="929993" cy="760051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929993" cy="760051"/>
            </a:xfrm>
            <a:custGeom>
              <a:avLst/>
              <a:gdLst/>
              <a:ahLst/>
              <a:cxnLst/>
              <a:rect r="r" b="b" t="t" l="l"/>
              <a:pathLst>
                <a:path h="760051" w="929993">
                  <a:moveTo>
                    <a:pt x="35080" y="0"/>
                  </a:moveTo>
                  <a:lnTo>
                    <a:pt x="894913" y="0"/>
                  </a:lnTo>
                  <a:cubicBezTo>
                    <a:pt x="914287" y="0"/>
                    <a:pt x="929993" y="15706"/>
                    <a:pt x="929993" y="35080"/>
                  </a:cubicBezTo>
                  <a:lnTo>
                    <a:pt x="929993" y="724971"/>
                  </a:lnTo>
                  <a:cubicBezTo>
                    <a:pt x="929993" y="734275"/>
                    <a:pt x="926297" y="743198"/>
                    <a:pt x="919718" y="749776"/>
                  </a:cubicBezTo>
                  <a:cubicBezTo>
                    <a:pt x="913139" y="756355"/>
                    <a:pt x="904217" y="760051"/>
                    <a:pt x="894913" y="760051"/>
                  </a:cubicBezTo>
                  <a:lnTo>
                    <a:pt x="35080" y="760051"/>
                  </a:lnTo>
                  <a:cubicBezTo>
                    <a:pt x="25776" y="760051"/>
                    <a:pt x="16854" y="756355"/>
                    <a:pt x="10275" y="749776"/>
                  </a:cubicBezTo>
                  <a:cubicBezTo>
                    <a:pt x="3696" y="743198"/>
                    <a:pt x="0" y="734275"/>
                    <a:pt x="0" y="724971"/>
                  </a:cubicBezTo>
                  <a:lnTo>
                    <a:pt x="0" y="35080"/>
                  </a:lnTo>
                  <a:cubicBezTo>
                    <a:pt x="0" y="25776"/>
                    <a:pt x="3696" y="16854"/>
                    <a:pt x="10275" y="10275"/>
                  </a:cubicBezTo>
                  <a:cubicBezTo>
                    <a:pt x="16854" y="3696"/>
                    <a:pt x="25776" y="0"/>
                    <a:pt x="35080" y="0"/>
                  </a:cubicBez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-95250"/>
              <a:ext cx="929993" cy="8553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3616211" y="740795"/>
            <a:ext cx="4265764" cy="3189842"/>
            <a:chOff x="0" y="0"/>
            <a:chExt cx="1123493" cy="840123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123493" cy="840123"/>
            </a:xfrm>
            <a:custGeom>
              <a:avLst/>
              <a:gdLst/>
              <a:ahLst/>
              <a:cxnLst/>
              <a:rect r="r" b="b" t="t" l="l"/>
              <a:pathLst>
                <a:path h="840123" w="1123493">
                  <a:moveTo>
                    <a:pt x="29038" y="0"/>
                  </a:moveTo>
                  <a:lnTo>
                    <a:pt x="1094455" y="0"/>
                  </a:lnTo>
                  <a:cubicBezTo>
                    <a:pt x="1110492" y="0"/>
                    <a:pt x="1123493" y="13001"/>
                    <a:pt x="1123493" y="29038"/>
                  </a:cubicBezTo>
                  <a:lnTo>
                    <a:pt x="1123493" y="811085"/>
                  </a:lnTo>
                  <a:cubicBezTo>
                    <a:pt x="1123493" y="827122"/>
                    <a:pt x="1110492" y="840123"/>
                    <a:pt x="1094455" y="840123"/>
                  </a:cubicBezTo>
                  <a:lnTo>
                    <a:pt x="29038" y="840123"/>
                  </a:lnTo>
                  <a:cubicBezTo>
                    <a:pt x="21337" y="840123"/>
                    <a:pt x="13951" y="837064"/>
                    <a:pt x="8505" y="831618"/>
                  </a:cubicBezTo>
                  <a:cubicBezTo>
                    <a:pt x="3059" y="826172"/>
                    <a:pt x="0" y="818786"/>
                    <a:pt x="0" y="811085"/>
                  </a:cubicBezTo>
                  <a:lnTo>
                    <a:pt x="0" y="29038"/>
                  </a:lnTo>
                  <a:cubicBezTo>
                    <a:pt x="0" y="13001"/>
                    <a:pt x="13001" y="0"/>
                    <a:pt x="29038" y="0"/>
                  </a:cubicBez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0" y="-95250"/>
              <a:ext cx="1123493" cy="9353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8943817" y="815245"/>
            <a:ext cx="4421454" cy="3040943"/>
          </a:xfrm>
          <a:custGeom>
            <a:avLst/>
            <a:gdLst/>
            <a:ahLst/>
            <a:cxnLst/>
            <a:rect r="r" b="b" t="t" l="l"/>
            <a:pathLst>
              <a:path h="3040943" w="4421454">
                <a:moveTo>
                  <a:pt x="0" y="0"/>
                </a:moveTo>
                <a:lnTo>
                  <a:pt x="4421454" y="0"/>
                </a:lnTo>
                <a:lnTo>
                  <a:pt x="4421454" y="3040942"/>
                </a:lnTo>
                <a:lnTo>
                  <a:pt x="0" y="3040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5203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8943817" y="4137737"/>
            <a:ext cx="5080612" cy="2756885"/>
          </a:xfrm>
          <a:custGeom>
            <a:avLst/>
            <a:gdLst/>
            <a:ahLst/>
            <a:cxnLst/>
            <a:rect r="r" b="b" t="t" l="l"/>
            <a:pathLst>
              <a:path h="2756885" w="5080612">
                <a:moveTo>
                  <a:pt x="0" y="0"/>
                </a:moveTo>
                <a:lnTo>
                  <a:pt x="5080612" y="0"/>
                </a:lnTo>
                <a:lnTo>
                  <a:pt x="5080612" y="2756885"/>
                </a:lnTo>
                <a:lnTo>
                  <a:pt x="0" y="2756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24" r="0" b="-1024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8943817" y="7143248"/>
            <a:ext cx="4229298" cy="2531804"/>
          </a:xfrm>
          <a:custGeom>
            <a:avLst/>
            <a:gdLst/>
            <a:ahLst/>
            <a:cxnLst/>
            <a:rect r="r" b="b" t="t" l="l"/>
            <a:pathLst>
              <a:path h="2531804" w="4229298">
                <a:moveTo>
                  <a:pt x="0" y="0"/>
                </a:moveTo>
                <a:lnTo>
                  <a:pt x="4229298" y="0"/>
                </a:lnTo>
                <a:lnTo>
                  <a:pt x="4229298" y="2531803"/>
                </a:lnTo>
                <a:lnTo>
                  <a:pt x="0" y="2531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9192" t="-51285" r="-31649" b="-9048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3533267" y="7164672"/>
            <a:ext cx="4266560" cy="2510379"/>
          </a:xfrm>
          <a:custGeom>
            <a:avLst/>
            <a:gdLst/>
            <a:ahLst/>
            <a:cxnLst/>
            <a:rect r="r" b="b" t="t" l="l"/>
            <a:pathLst>
              <a:path h="2510379" w="4266560">
                <a:moveTo>
                  <a:pt x="0" y="0"/>
                </a:moveTo>
                <a:lnTo>
                  <a:pt x="4266560" y="0"/>
                </a:lnTo>
                <a:lnTo>
                  <a:pt x="4266560" y="2510379"/>
                </a:lnTo>
                <a:lnTo>
                  <a:pt x="0" y="251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959" t="0" r="-12959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3688895" y="814261"/>
            <a:ext cx="4110931" cy="3040943"/>
          </a:xfrm>
          <a:custGeom>
            <a:avLst/>
            <a:gdLst/>
            <a:ahLst/>
            <a:cxnLst/>
            <a:rect r="r" b="b" t="t" l="l"/>
            <a:pathLst>
              <a:path h="3040943" w="4110931">
                <a:moveTo>
                  <a:pt x="0" y="0"/>
                </a:moveTo>
                <a:lnTo>
                  <a:pt x="4110932" y="0"/>
                </a:lnTo>
                <a:lnTo>
                  <a:pt x="4110932" y="3040942"/>
                </a:lnTo>
                <a:lnTo>
                  <a:pt x="0" y="3040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618" t="0" r="-5618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4446383" y="4137737"/>
            <a:ext cx="3353444" cy="2756885"/>
          </a:xfrm>
          <a:custGeom>
            <a:avLst/>
            <a:gdLst/>
            <a:ahLst/>
            <a:cxnLst/>
            <a:rect r="r" b="b" t="t" l="l"/>
            <a:pathLst>
              <a:path h="2756885" w="3353444">
                <a:moveTo>
                  <a:pt x="0" y="0"/>
                </a:moveTo>
                <a:lnTo>
                  <a:pt x="3353444" y="0"/>
                </a:lnTo>
                <a:lnTo>
                  <a:pt x="3353444" y="2756885"/>
                </a:lnTo>
                <a:lnTo>
                  <a:pt x="0" y="27568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835" t="-15047" r="-15247" b="-8865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2222027" y="1546385"/>
            <a:ext cx="5162214" cy="856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360" b="true">
                <a:solidFill>
                  <a:srgbClr val="9D6A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Где используются</a:t>
            </a:r>
          </a:p>
          <a:p>
            <a:pPr algn="ctr">
              <a:lnSpc>
                <a:spcPts val="3360"/>
              </a:lnSpc>
            </a:pPr>
            <a:r>
              <a:rPr lang="en-US" sz="3360" b="true">
                <a:solidFill>
                  <a:srgbClr val="1724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наши работы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2174402" y="2830644"/>
            <a:ext cx="5918368" cy="98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Мы регулярн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о публикуем контент н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а основ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е виртуальных экскурсий, рассказывая о церковных праздниках, днях почитания святых и их иконах, фресках, находящихся в внутри храмов и монастырей.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2174402" y="4065044"/>
            <a:ext cx="5775574" cy="98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С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отру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дн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ичаем с православным порталом Азбука веры — наши экскурсии размещаются в проекте «Азбука паломника» и интегрируются в их карту храмов и монастырей Русской Православной Церкви 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2174402" y="5359365"/>
            <a:ext cx="5454200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иртуальные экскурсии используются на сайтах, в социальных сетях храмов и монастырей, а также размещаются в их карточках на Яндекс Картах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2174402" y="6587011"/>
            <a:ext cx="5454200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В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 храмах устанавливаются информационные стенды с QR-кодами для быстрого перехода к виртуальной экскурсии 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2174402" y="7478220"/>
            <a:ext cx="5454200" cy="98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Есть 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н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ебольшой опыт в образовательной сфере. Например, проведение урока в воскресной школе для детей по обретению Казанской иконы Божией Матери, используя экскурсию по Богородицкому монастырю г.Казани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2174402" y="8899985"/>
            <a:ext cx="5454200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Для каждог</a:t>
            </a:r>
            <a:r>
              <a:rPr lang="en-US" sz="14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о храма формируется цифровой архив профессиональных фотографий икон, фресок и святынь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78283" cy="10287000"/>
          </a:xfrm>
          <a:custGeom>
            <a:avLst/>
            <a:gdLst/>
            <a:ahLst/>
            <a:cxnLst/>
            <a:rect r="r" b="b" t="t" l="l"/>
            <a:pathLst>
              <a:path h="10287000" w="18278283">
                <a:moveTo>
                  <a:pt x="0" y="0"/>
                </a:moveTo>
                <a:lnTo>
                  <a:pt x="18278283" y="0"/>
                </a:lnTo>
                <a:lnTo>
                  <a:pt x="182782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570662" y="4865616"/>
            <a:ext cx="10166792" cy="2619747"/>
            <a:chOff x="0" y="0"/>
            <a:chExt cx="2677674" cy="68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77674" cy="689975"/>
            </a:xfrm>
            <a:custGeom>
              <a:avLst/>
              <a:gdLst/>
              <a:ahLst/>
              <a:cxnLst/>
              <a:rect r="r" b="b" t="t" l="l"/>
              <a:pathLst>
                <a:path h="689975" w="2677674">
                  <a:moveTo>
                    <a:pt x="12184" y="0"/>
                  </a:moveTo>
                  <a:lnTo>
                    <a:pt x="2665490" y="0"/>
                  </a:lnTo>
                  <a:cubicBezTo>
                    <a:pt x="2668721" y="0"/>
                    <a:pt x="2671820" y="1284"/>
                    <a:pt x="2674105" y="3569"/>
                  </a:cubicBezTo>
                  <a:cubicBezTo>
                    <a:pt x="2676390" y="5853"/>
                    <a:pt x="2677674" y="8952"/>
                    <a:pt x="2677674" y="12184"/>
                  </a:cubicBezTo>
                  <a:lnTo>
                    <a:pt x="2677674" y="677791"/>
                  </a:lnTo>
                  <a:cubicBezTo>
                    <a:pt x="2677674" y="681022"/>
                    <a:pt x="2676390" y="684121"/>
                    <a:pt x="2674105" y="686406"/>
                  </a:cubicBezTo>
                  <a:cubicBezTo>
                    <a:pt x="2671820" y="688691"/>
                    <a:pt x="2668721" y="689975"/>
                    <a:pt x="2665490" y="689975"/>
                  </a:cubicBezTo>
                  <a:lnTo>
                    <a:pt x="12184" y="689975"/>
                  </a:lnTo>
                  <a:cubicBezTo>
                    <a:pt x="8952" y="689975"/>
                    <a:pt x="5853" y="688691"/>
                    <a:pt x="3569" y="686406"/>
                  </a:cubicBezTo>
                  <a:cubicBezTo>
                    <a:pt x="1284" y="684121"/>
                    <a:pt x="0" y="681022"/>
                    <a:pt x="0" y="677791"/>
                  </a:cubicBezTo>
                  <a:lnTo>
                    <a:pt x="0" y="12184"/>
                  </a:lnTo>
                  <a:cubicBezTo>
                    <a:pt x="0" y="8952"/>
                    <a:pt x="1284" y="5853"/>
                    <a:pt x="3569" y="3569"/>
                  </a:cubicBezTo>
                  <a:cubicBezTo>
                    <a:pt x="5853" y="1284"/>
                    <a:pt x="8952" y="0"/>
                    <a:pt x="12184" y="0"/>
                  </a:cubicBezTo>
                  <a:close/>
                </a:path>
              </a:pathLst>
            </a:custGeom>
            <a:solidFill>
              <a:srgbClr val="FCF9F7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0"/>
              <a:ext cx="2677674" cy="785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841169" y="5019253"/>
            <a:ext cx="4459122" cy="2413154"/>
          </a:xfrm>
          <a:custGeom>
            <a:avLst/>
            <a:gdLst/>
            <a:ahLst/>
            <a:cxnLst/>
            <a:rect r="r" b="b" t="t" l="l"/>
            <a:pathLst>
              <a:path h="2413154" w="4459122">
                <a:moveTo>
                  <a:pt x="0" y="0"/>
                </a:moveTo>
                <a:lnTo>
                  <a:pt x="4459122" y="0"/>
                </a:lnTo>
                <a:lnTo>
                  <a:pt x="4459122" y="2413154"/>
                </a:lnTo>
                <a:lnTo>
                  <a:pt x="0" y="2413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3857" r="-3928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68530" y="5019253"/>
            <a:ext cx="4981224" cy="2413154"/>
          </a:xfrm>
          <a:custGeom>
            <a:avLst/>
            <a:gdLst/>
            <a:ahLst/>
            <a:cxnLst/>
            <a:rect r="r" b="b" t="t" l="l"/>
            <a:pathLst>
              <a:path h="2413154" w="4981224">
                <a:moveTo>
                  <a:pt x="0" y="0"/>
                </a:moveTo>
                <a:lnTo>
                  <a:pt x="4981224" y="0"/>
                </a:lnTo>
                <a:lnTo>
                  <a:pt x="4981224" y="2413154"/>
                </a:lnTo>
                <a:lnTo>
                  <a:pt x="0" y="2413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985" r="0" b="-7985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93455" y="145198"/>
            <a:ext cx="7172548" cy="1220968"/>
            <a:chOff x="0" y="0"/>
            <a:chExt cx="1889066" cy="32157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89066" cy="321572"/>
            </a:xfrm>
            <a:custGeom>
              <a:avLst/>
              <a:gdLst/>
              <a:ahLst/>
              <a:cxnLst/>
              <a:rect r="r" b="b" t="t" l="l"/>
              <a:pathLst>
                <a:path h="321572" w="1889066">
                  <a:moveTo>
                    <a:pt x="17270" y="0"/>
                  </a:moveTo>
                  <a:lnTo>
                    <a:pt x="1871796" y="0"/>
                  </a:lnTo>
                  <a:cubicBezTo>
                    <a:pt x="1881334" y="0"/>
                    <a:pt x="1889066" y="7732"/>
                    <a:pt x="1889066" y="17270"/>
                  </a:cubicBezTo>
                  <a:lnTo>
                    <a:pt x="1889066" y="304302"/>
                  </a:lnTo>
                  <a:cubicBezTo>
                    <a:pt x="1889066" y="313840"/>
                    <a:pt x="1881334" y="321572"/>
                    <a:pt x="1871796" y="321572"/>
                  </a:cubicBezTo>
                  <a:lnTo>
                    <a:pt x="17270" y="321572"/>
                  </a:lnTo>
                  <a:cubicBezTo>
                    <a:pt x="7732" y="321572"/>
                    <a:pt x="0" y="313840"/>
                    <a:pt x="0" y="304302"/>
                  </a:cubicBezTo>
                  <a:lnTo>
                    <a:pt x="0" y="17270"/>
                  </a:lnTo>
                  <a:cubicBezTo>
                    <a:pt x="0" y="7732"/>
                    <a:pt x="7732" y="0"/>
                    <a:pt x="17270" y="0"/>
                  </a:cubicBezTo>
                  <a:close/>
                </a:path>
              </a:pathLst>
            </a:custGeom>
            <a:solidFill>
              <a:srgbClr val="FEFE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0"/>
              <a:ext cx="1889066" cy="416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493455" y="612087"/>
            <a:ext cx="6733839" cy="649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6"/>
              </a:lnSpc>
            </a:pPr>
            <a:r>
              <a:rPr lang="en-US" sz="4936" b="true">
                <a:solidFill>
                  <a:srgbClr val="9D6A2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Над чем работаем?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910712" y="1882836"/>
            <a:ext cx="5316581" cy="2619747"/>
            <a:chOff x="0" y="0"/>
            <a:chExt cx="1400252" cy="68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00252" cy="689975"/>
            </a:xfrm>
            <a:custGeom>
              <a:avLst/>
              <a:gdLst/>
              <a:ahLst/>
              <a:cxnLst/>
              <a:rect r="r" b="b" t="t" l="l"/>
              <a:pathLst>
                <a:path h="689975" w="1400252">
                  <a:moveTo>
                    <a:pt x="23299" y="0"/>
                  </a:moveTo>
                  <a:lnTo>
                    <a:pt x="1376953" y="0"/>
                  </a:lnTo>
                  <a:cubicBezTo>
                    <a:pt x="1389820" y="0"/>
                    <a:pt x="1400252" y="10431"/>
                    <a:pt x="1400252" y="23299"/>
                  </a:cubicBezTo>
                  <a:lnTo>
                    <a:pt x="1400252" y="666676"/>
                  </a:lnTo>
                  <a:cubicBezTo>
                    <a:pt x="1400252" y="679543"/>
                    <a:pt x="1389820" y="689975"/>
                    <a:pt x="1376953" y="689975"/>
                  </a:cubicBezTo>
                  <a:lnTo>
                    <a:pt x="23299" y="689975"/>
                  </a:lnTo>
                  <a:cubicBezTo>
                    <a:pt x="10431" y="689975"/>
                    <a:pt x="0" y="679543"/>
                    <a:pt x="0" y="666676"/>
                  </a:cubicBezTo>
                  <a:lnTo>
                    <a:pt x="0" y="23299"/>
                  </a:lnTo>
                  <a:cubicBezTo>
                    <a:pt x="0" y="10431"/>
                    <a:pt x="10431" y="0"/>
                    <a:pt x="23299" y="0"/>
                  </a:cubicBezTo>
                  <a:close/>
                </a:path>
              </a:pathLst>
            </a:custGeom>
            <a:solidFill>
              <a:srgbClr val="FCFCFC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1400252" cy="7852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564380" y="292453"/>
            <a:ext cx="3583464" cy="968908"/>
            <a:chOff x="0" y="0"/>
            <a:chExt cx="943793" cy="25518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3793" cy="255186"/>
            </a:xfrm>
            <a:custGeom>
              <a:avLst/>
              <a:gdLst/>
              <a:ahLst/>
              <a:cxnLst/>
              <a:rect r="r" b="b" t="t" l="l"/>
              <a:pathLst>
                <a:path h="255186" w="943793">
                  <a:moveTo>
                    <a:pt x="34567" y="0"/>
                  </a:moveTo>
                  <a:lnTo>
                    <a:pt x="909226" y="0"/>
                  </a:lnTo>
                  <a:cubicBezTo>
                    <a:pt x="928317" y="0"/>
                    <a:pt x="943793" y="15476"/>
                    <a:pt x="943793" y="34567"/>
                  </a:cubicBezTo>
                  <a:lnTo>
                    <a:pt x="943793" y="220618"/>
                  </a:lnTo>
                  <a:cubicBezTo>
                    <a:pt x="943793" y="239709"/>
                    <a:pt x="928317" y="255186"/>
                    <a:pt x="909226" y="255186"/>
                  </a:cubicBezTo>
                  <a:lnTo>
                    <a:pt x="34567" y="255186"/>
                  </a:lnTo>
                  <a:cubicBezTo>
                    <a:pt x="15476" y="255186"/>
                    <a:pt x="0" y="239709"/>
                    <a:pt x="0" y="220618"/>
                  </a:cubicBezTo>
                  <a:lnTo>
                    <a:pt x="0" y="34567"/>
                  </a:lnTo>
                  <a:cubicBezTo>
                    <a:pt x="0" y="15476"/>
                    <a:pt x="15476" y="0"/>
                    <a:pt x="34567" y="0"/>
                  </a:cubicBezTo>
                  <a:close/>
                </a:path>
              </a:pathLst>
            </a:custGeom>
            <a:solidFill>
              <a:srgbClr val="FAF9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943793" cy="3504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7147844" y="-213227"/>
            <a:ext cx="401910" cy="968908"/>
            <a:chOff x="0" y="0"/>
            <a:chExt cx="105853" cy="25518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5853" cy="255186"/>
            </a:xfrm>
            <a:custGeom>
              <a:avLst/>
              <a:gdLst/>
              <a:ahLst/>
              <a:cxnLst/>
              <a:rect r="r" b="b" t="t" l="l"/>
              <a:pathLst>
                <a:path h="255186" w="105853">
                  <a:moveTo>
                    <a:pt x="52926" y="0"/>
                  </a:moveTo>
                  <a:lnTo>
                    <a:pt x="52926" y="0"/>
                  </a:lnTo>
                  <a:cubicBezTo>
                    <a:pt x="66963" y="0"/>
                    <a:pt x="80425" y="5576"/>
                    <a:pt x="90351" y="15502"/>
                  </a:cubicBezTo>
                  <a:cubicBezTo>
                    <a:pt x="100277" y="25427"/>
                    <a:pt x="105853" y="38889"/>
                    <a:pt x="105853" y="52926"/>
                  </a:cubicBezTo>
                  <a:lnTo>
                    <a:pt x="105853" y="202259"/>
                  </a:lnTo>
                  <a:cubicBezTo>
                    <a:pt x="105853" y="216296"/>
                    <a:pt x="100277" y="229758"/>
                    <a:pt x="90351" y="239684"/>
                  </a:cubicBezTo>
                  <a:cubicBezTo>
                    <a:pt x="80425" y="249610"/>
                    <a:pt x="66963" y="255186"/>
                    <a:pt x="52926" y="255186"/>
                  </a:cubicBezTo>
                  <a:lnTo>
                    <a:pt x="52926" y="255186"/>
                  </a:lnTo>
                  <a:cubicBezTo>
                    <a:pt x="38889" y="255186"/>
                    <a:pt x="25427" y="249610"/>
                    <a:pt x="15502" y="239684"/>
                  </a:cubicBezTo>
                  <a:cubicBezTo>
                    <a:pt x="5576" y="229758"/>
                    <a:pt x="0" y="216296"/>
                    <a:pt x="0" y="202259"/>
                  </a:cubicBezTo>
                  <a:lnTo>
                    <a:pt x="0" y="52926"/>
                  </a:lnTo>
                  <a:cubicBezTo>
                    <a:pt x="0" y="38889"/>
                    <a:pt x="5576" y="25427"/>
                    <a:pt x="15502" y="15502"/>
                  </a:cubicBezTo>
                  <a:cubicBezTo>
                    <a:pt x="25427" y="5576"/>
                    <a:pt x="38889" y="0"/>
                    <a:pt x="52926" y="0"/>
                  </a:cubicBezTo>
                  <a:close/>
                </a:path>
              </a:pathLst>
            </a:custGeom>
            <a:solidFill>
              <a:srgbClr val="F9F6F4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105853" cy="3504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7046656" y="183298"/>
            <a:ext cx="212644" cy="968908"/>
            <a:chOff x="0" y="0"/>
            <a:chExt cx="56005" cy="25518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6005" cy="255186"/>
            </a:xfrm>
            <a:custGeom>
              <a:avLst/>
              <a:gdLst/>
              <a:ahLst/>
              <a:cxnLst/>
              <a:rect r="r" b="b" t="t" l="l"/>
              <a:pathLst>
                <a:path h="255186" w="56005">
                  <a:moveTo>
                    <a:pt x="28002" y="0"/>
                  </a:moveTo>
                  <a:lnTo>
                    <a:pt x="28002" y="0"/>
                  </a:lnTo>
                  <a:cubicBezTo>
                    <a:pt x="35429" y="0"/>
                    <a:pt x="42552" y="2950"/>
                    <a:pt x="47803" y="8202"/>
                  </a:cubicBezTo>
                  <a:cubicBezTo>
                    <a:pt x="53055" y="13453"/>
                    <a:pt x="56005" y="20576"/>
                    <a:pt x="56005" y="28002"/>
                  </a:cubicBezTo>
                  <a:lnTo>
                    <a:pt x="56005" y="227183"/>
                  </a:lnTo>
                  <a:cubicBezTo>
                    <a:pt x="56005" y="242649"/>
                    <a:pt x="43468" y="255186"/>
                    <a:pt x="28002" y="255186"/>
                  </a:cubicBezTo>
                  <a:lnTo>
                    <a:pt x="28002" y="255186"/>
                  </a:lnTo>
                  <a:cubicBezTo>
                    <a:pt x="20576" y="255186"/>
                    <a:pt x="13453" y="252236"/>
                    <a:pt x="8202" y="246984"/>
                  </a:cubicBezTo>
                  <a:cubicBezTo>
                    <a:pt x="2950" y="241733"/>
                    <a:pt x="0" y="234610"/>
                    <a:pt x="0" y="227183"/>
                  </a:cubicBezTo>
                  <a:lnTo>
                    <a:pt x="0" y="28002"/>
                  </a:lnTo>
                  <a:cubicBezTo>
                    <a:pt x="0" y="12537"/>
                    <a:pt x="12537" y="0"/>
                    <a:pt x="28002" y="0"/>
                  </a:cubicBezTo>
                  <a:close/>
                </a:path>
              </a:pathLst>
            </a:custGeom>
            <a:solidFill>
              <a:srgbClr val="FAF7F5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0"/>
              <a:ext cx="56005" cy="3504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910712" y="5019253"/>
            <a:ext cx="5659949" cy="2179793"/>
            <a:chOff x="0" y="0"/>
            <a:chExt cx="1490686" cy="57410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490686" cy="574102"/>
            </a:xfrm>
            <a:custGeom>
              <a:avLst/>
              <a:gdLst/>
              <a:ahLst/>
              <a:cxnLst/>
              <a:rect r="r" b="b" t="t" l="l"/>
              <a:pathLst>
                <a:path h="574102" w="1490686">
                  <a:moveTo>
                    <a:pt x="21885" y="0"/>
                  </a:moveTo>
                  <a:lnTo>
                    <a:pt x="1468801" y="0"/>
                  </a:lnTo>
                  <a:cubicBezTo>
                    <a:pt x="1474605" y="0"/>
                    <a:pt x="1480172" y="2306"/>
                    <a:pt x="1484276" y="6410"/>
                  </a:cubicBezTo>
                  <a:cubicBezTo>
                    <a:pt x="1488380" y="10514"/>
                    <a:pt x="1490686" y="16081"/>
                    <a:pt x="1490686" y="21885"/>
                  </a:cubicBezTo>
                  <a:lnTo>
                    <a:pt x="1490686" y="552216"/>
                  </a:lnTo>
                  <a:cubicBezTo>
                    <a:pt x="1490686" y="558021"/>
                    <a:pt x="1488380" y="563587"/>
                    <a:pt x="1484276" y="567692"/>
                  </a:cubicBezTo>
                  <a:cubicBezTo>
                    <a:pt x="1480172" y="571796"/>
                    <a:pt x="1474605" y="574102"/>
                    <a:pt x="1468801" y="574102"/>
                  </a:cubicBezTo>
                  <a:lnTo>
                    <a:pt x="21885" y="574102"/>
                  </a:lnTo>
                  <a:cubicBezTo>
                    <a:pt x="16081" y="574102"/>
                    <a:pt x="10514" y="571796"/>
                    <a:pt x="6410" y="567692"/>
                  </a:cubicBezTo>
                  <a:cubicBezTo>
                    <a:pt x="2306" y="563587"/>
                    <a:pt x="0" y="558021"/>
                    <a:pt x="0" y="552216"/>
                  </a:cubicBezTo>
                  <a:lnTo>
                    <a:pt x="0" y="21885"/>
                  </a:lnTo>
                  <a:cubicBezTo>
                    <a:pt x="0" y="16081"/>
                    <a:pt x="2306" y="10514"/>
                    <a:pt x="6410" y="6410"/>
                  </a:cubicBezTo>
                  <a:cubicBezTo>
                    <a:pt x="10514" y="2306"/>
                    <a:pt x="16081" y="0"/>
                    <a:pt x="21885" y="0"/>
                  </a:cubicBezTo>
                  <a:close/>
                </a:path>
              </a:pathLst>
            </a:custGeom>
            <a:solidFill>
              <a:srgbClr val="FEFDFB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95250"/>
              <a:ext cx="1490686" cy="6693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006053" y="7710450"/>
            <a:ext cx="5564609" cy="1547850"/>
            <a:chOff x="0" y="0"/>
            <a:chExt cx="1465576" cy="4076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465576" cy="407664"/>
            </a:xfrm>
            <a:custGeom>
              <a:avLst/>
              <a:gdLst/>
              <a:ahLst/>
              <a:cxnLst/>
              <a:rect r="r" b="b" t="t" l="l"/>
              <a:pathLst>
                <a:path h="407664" w="1465576">
                  <a:moveTo>
                    <a:pt x="22260" y="0"/>
                  </a:moveTo>
                  <a:lnTo>
                    <a:pt x="1443316" y="0"/>
                  </a:lnTo>
                  <a:cubicBezTo>
                    <a:pt x="1449219" y="0"/>
                    <a:pt x="1454881" y="2345"/>
                    <a:pt x="1459056" y="6520"/>
                  </a:cubicBezTo>
                  <a:cubicBezTo>
                    <a:pt x="1463231" y="10695"/>
                    <a:pt x="1465576" y="16357"/>
                    <a:pt x="1465576" y="22260"/>
                  </a:cubicBezTo>
                  <a:lnTo>
                    <a:pt x="1465576" y="385404"/>
                  </a:lnTo>
                  <a:cubicBezTo>
                    <a:pt x="1465576" y="391308"/>
                    <a:pt x="1463231" y="396970"/>
                    <a:pt x="1459056" y="401144"/>
                  </a:cubicBezTo>
                  <a:cubicBezTo>
                    <a:pt x="1454881" y="405319"/>
                    <a:pt x="1449219" y="407664"/>
                    <a:pt x="1443316" y="407664"/>
                  </a:cubicBezTo>
                  <a:lnTo>
                    <a:pt x="22260" y="407664"/>
                  </a:lnTo>
                  <a:cubicBezTo>
                    <a:pt x="16357" y="407664"/>
                    <a:pt x="10695" y="405319"/>
                    <a:pt x="6520" y="401144"/>
                  </a:cubicBezTo>
                  <a:cubicBezTo>
                    <a:pt x="2345" y="396970"/>
                    <a:pt x="0" y="391308"/>
                    <a:pt x="0" y="385404"/>
                  </a:cubicBezTo>
                  <a:lnTo>
                    <a:pt x="0" y="22260"/>
                  </a:lnTo>
                  <a:cubicBezTo>
                    <a:pt x="0" y="16357"/>
                    <a:pt x="2345" y="10695"/>
                    <a:pt x="6520" y="6520"/>
                  </a:cubicBezTo>
                  <a:cubicBezTo>
                    <a:pt x="10695" y="2345"/>
                    <a:pt x="16357" y="0"/>
                    <a:pt x="22260" y="0"/>
                  </a:cubicBezTo>
                  <a:close/>
                </a:path>
              </a:pathLst>
            </a:custGeom>
            <a:solidFill>
              <a:srgbClr val="FCFBFA"/>
            </a:solidFill>
            <a:ln cap="sq">
              <a:noFill/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0"/>
              <a:ext cx="1465576" cy="5029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2053678" y="1967320"/>
            <a:ext cx="517361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Совместно с фон</a:t>
            </a:r>
            <a:r>
              <a:rPr lang="en-US" sz="18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дом "Русский крест" создаём проект «Интерактивная карта православного наследия»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053678" y="5226483"/>
            <a:ext cx="6392292" cy="630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Разрабатываем мето</a:t>
            </a:r>
            <a:r>
              <a:rPr lang="en-US" sz="18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дические материалы для общеобразовательных и воскресных школ.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53678" y="7872870"/>
            <a:ext cx="5516984" cy="1259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Создаём короткометражные документальные фильмы и цифровой в</a:t>
            </a:r>
            <a:r>
              <a:rPr lang="en-US" sz="18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идеоконтент</a:t>
            </a:r>
            <a:r>
              <a:rPr lang="en-US" sz="18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 о храмах и монастырях на основе материалов виртуальных экскурсий.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006053" y="3154609"/>
            <a:ext cx="5173615" cy="1102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Цифровая карта с нашими виртуальными экскурс</a:t>
            </a:r>
            <a:r>
              <a:rPr lang="en-US" sz="16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иями действующих храмов и монастырей, 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а так же воссозданные по архивным данным </a:t>
            </a:r>
          </a:p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3D-модели утраченных храмов и монастырей 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053678" y="5994849"/>
            <a:ext cx="5173615" cy="1102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Материалы содержат исторические, технические рекомендации для учителей по использов</a:t>
            </a:r>
            <a:r>
              <a:rPr lang="en-US" sz="16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анию экскурсий на уроках «Основы Православной культуры».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378440"/>
          </a:xfrm>
          <a:custGeom>
            <a:avLst/>
            <a:gdLst/>
            <a:ahLst/>
            <a:cxnLst/>
            <a:rect r="r" b="b" t="t" l="l"/>
            <a:pathLst>
              <a:path h="10378440" w="18288000">
                <a:moveTo>
                  <a:pt x="0" y="0"/>
                </a:moveTo>
                <a:lnTo>
                  <a:pt x="18288000" y="0"/>
                </a:lnTo>
                <a:lnTo>
                  <a:pt x="18288000" y="10378440"/>
                </a:lnTo>
                <a:lnTo>
                  <a:pt x="0" y="10378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201002" y="-506460"/>
            <a:ext cx="5659949" cy="1535160"/>
            <a:chOff x="0" y="0"/>
            <a:chExt cx="1490686" cy="4043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90686" cy="404322"/>
            </a:xfrm>
            <a:custGeom>
              <a:avLst/>
              <a:gdLst/>
              <a:ahLst/>
              <a:cxnLst/>
              <a:rect r="r" b="b" t="t" l="l"/>
              <a:pathLst>
                <a:path h="404322" w="1490686">
                  <a:moveTo>
                    <a:pt x="21885" y="0"/>
                  </a:moveTo>
                  <a:lnTo>
                    <a:pt x="1468801" y="0"/>
                  </a:lnTo>
                  <a:cubicBezTo>
                    <a:pt x="1474605" y="0"/>
                    <a:pt x="1480172" y="2306"/>
                    <a:pt x="1484276" y="6410"/>
                  </a:cubicBezTo>
                  <a:cubicBezTo>
                    <a:pt x="1488380" y="10514"/>
                    <a:pt x="1490686" y="16081"/>
                    <a:pt x="1490686" y="21885"/>
                  </a:cubicBezTo>
                  <a:lnTo>
                    <a:pt x="1490686" y="382436"/>
                  </a:lnTo>
                  <a:cubicBezTo>
                    <a:pt x="1490686" y="388241"/>
                    <a:pt x="1488380" y="393808"/>
                    <a:pt x="1484276" y="397912"/>
                  </a:cubicBezTo>
                  <a:cubicBezTo>
                    <a:pt x="1480172" y="402016"/>
                    <a:pt x="1474605" y="404322"/>
                    <a:pt x="1468801" y="404322"/>
                  </a:cubicBezTo>
                  <a:lnTo>
                    <a:pt x="21885" y="404322"/>
                  </a:lnTo>
                  <a:cubicBezTo>
                    <a:pt x="16081" y="404322"/>
                    <a:pt x="10514" y="402016"/>
                    <a:pt x="6410" y="397912"/>
                  </a:cubicBezTo>
                  <a:cubicBezTo>
                    <a:pt x="2306" y="393808"/>
                    <a:pt x="0" y="388241"/>
                    <a:pt x="0" y="382436"/>
                  </a:cubicBezTo>
                  <a:lnTo>
                    <a:pt x="0" y="21885"/>
                  </a:lnTo>
                  <a:cubicBezTo>
                    <a:pt x="0" y="16081"/>
                    <a:pt x="2306" y="10514"/>
                    <a:pt x="6410" y="6410"/>
                  </a:cubicBezTo>
                  <a:cubicBezTo>
                    <a:pt x="10514" y="2306"/>
                    <a:pt x="16081" y="0"/>
                    <a:pt x="21885" y="0"/>
                  </a:cubicBezTo>
                  <a:close/>
                </a:path>
              </a:pathLst>
            </a:custGeom>
            <a:solidFill>
              <a:srgbClr val="FAF9F9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95250"/>
              <a:ext cx="1490686" cy="4995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09340" y="1823699"/>
            <a:ext cx="12660378" cy="8295043"/>
            <a:chOff x="0" y="0"/>
            <a:chExt cx="3334420" cy="21847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34421" cy="2184703"/>
            </a:xfrm>
            <a:custGeom>
              <a:avLst/>
              <a:gdLst/>
              <a:ahLst/>
              <a:cxnLst/>
              <a:rect r="r" b="b" t="t" l="l"/>
              <a:pathLst>
                <a:path h="2184703" w="3334421">
                  <a:moveTo>
                    <a:pt x="0" y="0"/>
                  </a:moveTo>
                  <a:lnTo>
                    <a:pt x="3334421" y="0"/>
                  </a:lnTo>
                  <a:lnTo>
                    <a:pt x="3334421" y="2184703"/>
                  </a:lnTo>
                  <a:lnTo>
                    <a:pt x="0" y="2184703"/>
                  </a:ln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0"/>
              <a:ext cx="3334420" cy="22799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030977" y="1443346"/>
            <a:ext cx="1392252" cy="380353"/>
            <a:chOff x="0" y="0"/>
            <a:chExt cx="366684" cy="1001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6684" cy="100175"/>
            </a:xfrm>
            <a:custGeom>
              <a:avLst/>
              <a:gdLst/>
              <a:ahLst/>
              <a:cxnLst/>
              <a:rect r="r" b="b" t="t" l="l"/>
              <a:pathLst>
                <a:path h="100175" w="366684">
                  <a:moveTo>
                    <a:pt x="50088" y="0"/>
                  </a:moveTo>
                  <a:lnTo>
                    <a:pt x="316596" y="0"/>
                  </a:lnTo>
                  <a:cubicBezTo>
                    <a:pt x="329880" y="0"/>
                    <a:pt x="342620" y="5277"/>
                    <a:pt x="352013" y="14670"/>
                  </a:cubicBezTo>
                  <a:cubicBezTo>
                    <a:pt x="361407" y="24064"/>
                    <a:pt x="366684" y="36804"/>
                    <a:pt x="366684" y="50088"/>
                  </a:cubicBezTo>
                  <a:lnTo>
                    <a:pt x="366684" y="50088"/>
                  </a:lnTo>
                  <a:cubicBezTo>
                    <a:pt x="366684" y="63372"/>
                    <a:pt x="361407" y="76112"/>
                    <a:pt x="352013" y="85505"/>
                  </a:cubicBezTo>
                  <a:cubicBezTo>
                    <a:pt x="342620" y="94898"/>
                    <a:pt x="329880" y="100175"/>
                    <a:pt x="316596" y="100175"/>
                  </a:cubicBezTo>
                  <a:lnTo>
                    <a:pt x="50088" y="100175"/>
                  </a:lnTo>
                  <a:cubicBezTo>
                    <a:pt x="36804" y="100175"/>
                    <a:pt x="24064" y="94898"/>
                    <a:pt x="14670" y="85505"/>
                  </a:cubicBezTo>
                  <a:cubicBezTo>
                    <a:pt x="5277" y="76112"/>
                    <a:pt x="0" y="63372"/>
                    <a:pt x="0" y="50088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9FAF9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0"/>
              <a:ext cx="366684" cy="195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036793" y="1292980"/>
            <a:ext cx="1392252" cy="380353"/>
            <a:chOff x="0" y="0"/>
            <a:chExt cx="366684" cy="1001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684" cy="100175"/>
            </a:xfrm>
            <a:custGeom>
              <a:avLst/>
              <a:gdLst/>
              <a:ahLst/>
              <a:cxnLst/>
              <a:rect r="r" b="b" t="t" l="l"/>
              <a:pathLst>
                <a:path h="100175" w="366684">
                  <a:moveTo>
                    <a:pt x="50088" y="0"/>
                  </a:moveTo>
                  <a:lnTo>
                    <a:pt x="316596" y="0"/>
                  </a:lnTo>
                  <a:cubicBezTo>
                    <a:pt x="329880" y="0"/>
                    <a:pt x="342620" y="5277"/>
                    <a:pt x="352013" y="14670"/>
                  </a:cubicBezTo>
                  <a:cubicBezTo>
                    <a:pt x="361407" y="24064"/>
                    <a:pt x="366684" y="36804"/>
                    <a:pt x="366684" y="50088"/>
                  </a:cubicBezTo>
                  <a:lnTo>
                    <a:pt x="366684" y="50088"/>
                  </a:lnTo>
                  <a:cubicBezTo>
                    <a:pt x="366684" y="63372"/>
                    <a:pt x="361407" y="76112"/>
                    <a:pt x="352013" y="85505"/>
                  </a:cubicBezTo>
                  <a:cubicBezTo>
                    <a:pt x="342620" y="94898"/>
                    <a:pt x="329880" y="100175"/>
                    <a:pt x="316596" y="100175"/>
                  </a:cubicBezTo>
                  <a:lnTo>
                    <a:pt x="50088" y="100175"/>
                  </a:lnTo>
                  <a:cubicBezTo>
                    <a:pt x="36804" y="100175"/>
                    <a:pt x="24064" y="94898"/>
                    <a:pt x="14670" y="85505"/>
                  </a:cubicBezTo>
                  <a:cubicBezTo>
                    <a:pt x="5277" y="76112"/>
                    <a:pt x="0" y="63372"/>
                    <a:pt x="0" y="50088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EFE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366684" cy="195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3455593" y="2252797"/>
            <a:ext cx="1813734" cy="1383457"/>
          </a:xfrm>
          <a:custGeom>
            <a:avLst/>
            <a:gdLst/>
            <a:ahLst/>
            <a:cxnLst/>
            <a:rect r="r" b="b" t="t" l="l"/>
            <a:pathLst>
              <a:path h="1383457" w="1813734">
                <a:moveTo>
                  <a:pt x="0" y="0"/>
                </a:moveTo>
                <a:lnTo>
                  <a:pt x="1813735" y="0"/>
                </a:lnTo>
                <a:lnTo>
                  <a:pt x="1813735" y="1383458"/>
                </a:lnTo>
                <a:lnTo>
                  <a:pt x="0" y="1383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6" t="-884" r="0" b="-884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455593" y="3959817"/>
            <a:ext cx="1813734" cy="1383457"/>
          </a:xfrm>
          <a:custGeom>
            <a:avLst/>
            <a:gdLst/>
            <a:ahLst/>
            <a:cxnLst/>
            <a:rect r="r" b="b" t="t" l="l"/>
            <a:pathLst>
              <a:path h="1383457" w="1813734">
                <a:moveTo>
                  <a:pt x="0" y="0"/>
                </a:moveTo>
                <a:lnTo>
                  <a:pt x="1813735" y="0"/>
                </a:lnTo>
                <a:lnTo>
                  <a:pt x="1813735" y="1383458"/>
                </a:lnTo>
                <a:lnTo>
                  <a:pt x="0" y="138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5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455593" y="5667125"/>
            <a:ext cx="1813734" cy="1383457"/>
          </a:xfrm>
          <a:custGeom>
            <a:avLst/>
            <a:gdLst/>
            <a:ahLst/>
            <a:cxnLst/>
            <a:rect r="r" b="b" t="t" l="l"/>
            <a:pathLst>
              <a:path h="1383457" w="1813734">
                <a:moveTo>
                  <a:pt x="0" y="0"/>
                </a:moveTo>
                <a:lnTo>
                  <a:pt x="1813735" y="0"/>
                </a:lnTo>
                <a:lnTo>
                  <a:pt x="1813735" y="1383457"/>
                </a:lnTo>
                <a:lnTo>
                  <a:pt x="0" y="1383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77" t="0" r="-10977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455593" y="7351674"/>
            <a:ext cx="1813734" cy="1383457"/>
          </a:xfrm>
          <a:custGeom>
            <a:avLst/>
            <a:gdLst/>
            <a:ahLst/>
            <a:cxnLst/>
            <a:rect r="r" b="b" t="t" l="l"/>
            <a:pathLst>
              <a:path h="1383457" w="1813734">
                <a:moveTo>
                  <a:pt x="0" y="0"/>
                </a:moveTo>
                <a:lnTo>
                  <a:pt x="1813735" y="0"/>
                </a:lnTo>
                <a:lnTo>
                  <a:pt x="1813735" y="1383457"/>
                </a:lnTo>
                <a:lnTo>
                  <a:pt x="0" y="1383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370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379529" y="1823699"/>
            <a:ext cx="3882920" cy="4090651"/>
            <a:chOff x="0" y="0"/>
            <a:chExt cx="1022662" cy="107737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22662" cy="1077373"/>
            </a:xfrm>
            <a:custGeom>
              <a:avLst/>
              <a:gdLst/>
              <a:ahLst/>
              <a:cxnLst/>
              <a:rect r="r" b="b" t="t" l="l"/>
              <a:pathLst>
                <a:path h="1077373" w="1022662">
                  <a:moveTo>
                    <a:pt x="31901" y="0"/>
                  </a:moveTo>
                  <a:lnTo>
                    <a:pt x="990761" y="0"/>
                  </a:lnTo>
                  <a:cubicBezTo>
                    <a:pt x="1008379" y="0"/>
                    <a:pt x="1022662" y="14283"/>
                    <a:pt x="1022662" y="31901"/>
                  </a:cubicBezTo>
                  <a:lnTo>
                    <a:pt x="1022662" y="1045472"/>
                  </a:lnTo>
                  <a:cubicBezTo>
                    <a:pt x="1022662" y="1063090"/>
                    <a:pt x="1008379" y="1077373"/>
                    <a:pt x="990761" y="1077373"/>
                  </a:cubicBezTo>
                  <a:lnTo>
                    <a:pt x="31901" y="1077373"/>
                  </a:lnTo>
                  <a:cubicBezTo>
                    <a:pt x="14283" y="1077373"/>
                    <a:pt x="0" y="1063090"/>
                    <a:pt x="0" y="1045472"/>
                  </a:cubicBezTo>
                  <a:lnTo>
                    <a:pt x="0" y="31901"/>
                  </a:lnTo>
                  <a:cubicBezTo>
                    <a:pt x="0" y="14283"/>
                    <a:pt x="14283" y="0"/>
                    <a:pt x="319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95250"/>
              <a:ext cx="1022662" cy="11726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90693" y="5381375"/>
            <a:ext cx="1011593" cy="341035"/>
            <a:chOff x="0" y="0"/>
            <a:chExt cx="266428" cy="89820"/>
          </a:xfrm>
        </p:grpSpPr>
        <p:sp>
          <p:nvSpPr>
            <p:cNvPr name="Freeform 23" id="23">
              <a:hlinkClick r:id="rId7" tooltip="https://fr.fond-3d.ru/tour/xxc-sobor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464955" y="1898149"/>
            <a:ext cx="3712067" cy="2275255"/>
          </a:xfrm>
          <a:custGeom>
            <a:avLst/>
            <a:gdLst/>
            <a:ahLst/>
            <a:cxnLst/>
            <a:rect r="r" b="b" t="t" l="l"/>
            <a:pathLst>
              <a:path h="2275255" w="3712067">
                <a:moveTo>
                  <a:pt x="0" y="0"/>
                </a:moveTo>
                <a:lnTo>
                  <a:pt x="3712068" y="0"/>
                </a:lnTo>
                <a:lnTo>
                  <a:pt x="3712068" y="2275255"/>
                </a:lnTo>
                <a:lnTo>
                  <a:pt x="0" y="227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284" r="0" b="-4284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90693" y="4325791"/>
            <a:ext cx="3142226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Храм Христа Спасителя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6428" y="5425527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9" tooltip="https://fr.fond-3d.ru/tour/xxc-sobor/"/>
              </a:rPr>
              <a:t>Открыть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90693" y="4632496"/>
            <a:ext cx="2561270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г. Москва, Московская епархия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379529" y="6145376"/>
            <a:ext cx="2372836" cy="3855068"/>
            <a:chOff x="0" y="0"/>
            <a:chExt cx="624944" cy="101532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24944" cy="1015326"/>
            </a:xfrm>
            <a:custGeom>
              <a:avLst/>
              <a:gdLst/>
              <a:ahLst/>
              <a:cxnLst/>
              <a:rect r="r" b="b" t="t" l="l"/>
              <a:pathLst>
                <a:path h="1015326" w="624944">
                  <a:moveTo>
                    <a:pt x="52204" y="0"/>
                  </a:moveTo>
                  <a:lnTo>
                    <a:pt x="572741" y="0"/>
                  </a:lnTo>
                  <a:cubicBezTo>
                    <a:pt x="586586" y="0"/>
                    <a:pt x="599864" y="5500"/>
                    <a:pt x="609654" y="15290"/>
                  </a:cubicBezTo>
                  <a:cubicBezTo>
                    <a:pt x="619444" y="25080"/>
                    <a:pt x="624944" y="38358"/>
                    <a:pt x="624944" y="52204"/>
                  </a:cubicBezTo>
                  <a:lnTo>
                    <a:pt x="624944" y="963123"/>
                  </a:lnTo>
                  <a:cubicBezTo>
                    <a:pt x="624944" y="976968"/>
                    <a:pt x="619444" y="990246"/>
                    <a:pt x="609654" y="1000036"/>
                  </a:cubicBezTo>
                  <a:cubicBezTo>
                    <a:pt x="599864" y="1009826"/>
                    <a:pt x="586586" y="1015326"/>
                    <a:pt x="572741" y="1015326"/>
                  </a:cubicBezTo>
                  <a:lnTo>
                    <a:pt x="52204" y="1015326"/>
                  </a:lnTo>
                  <a:cubicBezTo>
                    <a:pt x="23372" y="1015326"/>
                    <a:pt x="0" y="991954"/>
                    <a:pt x="0" y="963123"/>
                  </a:cubicBezTo>
                  <a:lnTo>
                    <a:pt x="0" y="52204"/>
                  </a:lnTo>
                  <a:cubicBezTo>
                    <a:pt x="0" y="38358"/>
                    <a:pt x="5500" y="25080"/>
                    <a:pt x="15290" y="15290"/>
                  </a:cubicBezTo>
                  <a:cubicBezTo>
                    <a:pt x="25080" y="5500"/>
                    <a:pt x="38358" y="0"/>
                    <a:pt x="522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95250"/>
              <a:ext cx="624944" cy="1110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484064" y="8346471"/>
            <a:ext cx="1935654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Храм Воздвижения Креста Господня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93589" y="8800742"/>
            <a:ext cx="1954704" cy="34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г. Санкт-Петербург, Санкт-Петербургская епархия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454198" y="6219826"/>
            <a:ext cx="2223497" cy="1970876"/>
          </a:xfrm>
          <a:custGeom>
            <a:avLst/>
            <a:gdLst/>
            <a:ahLst/>
            <a:cxnLst/>
            <a:rect r="r" b="b" t="t" l="l"/>
            <a:pathLst>
              <a:path h="1970876" w="2223497">
                <a:moveTo>
                  <a:pt x="0" y="0"/>
                </a:moveTo>
                <a:lnTo>
                  <a:pt x="2223497" y="0"/>
                </a:lnTo>
                <a:lnTo>
                  <a:pt x="2223497" y="1970876"/>
                </a:lnTo>
                <a:lnTo>
                  <a:pt x="0" y="197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600" t="0" r="-1660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513379" y="9491953"/>
            <a:ext cx="1011593" cy="341035"/>
            <a:chOff x="0" y="0"/>
            <a:chExt cx="266428" cy="89820"/>
          </a:xfrm>
        </p:grpSpPr>
        <p:sp>
          <p:nvSpPr>
            <p:cNvPr name="Freeform 36" id="36">
              <a:hlinkClick r:id="rId11" tooltip="https://fr.fond-3d.ru/tour/spas-na-kamenke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619113" y="9536106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12" tooltip="https://fr.fond-3d.ru/tour/spas-na-kamenke/"/>
              </a:rPr>
              <a:t>Открыть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2895814" y="6145376"/>
            <a:ext cx="2372836" cy="3855068"/>
            <a:chOff x="0" y="0"/>
            <a:chExt cx="624944" cy="1015326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24944" cy="1015326"/>
            </a:xfrm>
            <a:custGeom>
              <a:avLst/>
              <a:gdLst/>
              <a:ahLst/>
              <a:cxnLst/>
              <a:rect r="r" b="b" t="t" l="l"/>
              <a:pathLst>
                <a:path h="1015326" w="624944">
                  <a:moveTo>
                    <a:pt x="52204" y="0"/>
                  </a:moveTo>
                  <a:lnTo>
                    <a:pt x="572741" y="0"/>
                  </a:lnTo>
                  <a:cubicBezTo>
                    <a:pt x="586586" y="0"/>
                    <a:pt x="599864" y="5500"/>
                    <a:pt x="609654" y="15290"/>
                  </a:cubicBezTo>
                  <a:cubicBezTo>
                    <a:pt x="619444" y="25080"/>
                    <a:pt x="624944" y="38358"/>
                    <a:pt x="624944" y="52204"/>
                  </a:cubicBezTo>
                  <a:lnTo>
                    <a:pt x="624944" y="963123"/>
                  </a:lnTo>
                  <a:cubicBezTo>
                    <a:pt x="624944" y="976968"/>
                    <a:pt x="619444" y="990246"/>
                    <a:pt x="609654" y="1000036"/>
                  </a:cubicBezTo>
                  <a:cubicBezTo>
                    <a:pt x="599864" y="1009826"/>
                    <a:pt x="586586" y="1015326"/>
                    <a:pt x="572741" y="1015326"/>
                  </a:cubicBezTo>
                  <a:lnTo>
                    <a:pt x="52204" y="1015326"/>
                  </a:lnTo>
                  <a:cubicBezTo>
                    <a:pt x="23372" y="1015326"/>
                    <a:pt x="0" y="991954"/>
                    <a:pt x="0" y="963123"/>
                  </a:cubicBezTo>
                  <a:lnTo>
                    <a:pt x="0" y="52204"/>
                  </a:lnTo>
                  <a:cubicBezTo>
                    <a:pt x="0" y="38358"/>
                    <a:pt x="5500" y="25080"/>
                    <a:pt x="15290" y="15290"/>
                  </a:cubicBezTo>
                  <a:cubicBezTo>
                    <a:pt x="25080" y="5500"/>
                    <a:pt x="38358" y="0"/>
                    <a:pt x="522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-95250"/>
              <a:ext cx="624944" cy="1110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3000348" y="8346471"/>
            <a:ext cx="1935654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Собор Софии Премудрости Божией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009873" y="8819792"/>
            <a:ext cx="1954704" cy="346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г. Самара, Самарская митрополия</a:t>
            </a:r>
          </a:p>
        </p:txBody>
      </p:sp>
      <p:sp>
        <p:nvSpPr>
          <p:cNvPr name="Freeform 44" id="44"/>
          <p:cNvSpPr/>
          <p:nvPr/>
        </p:nvSpPr>
        <p:spPr>
          <a:xfrm flipH="false" flipV="false" rot="0">
            <a:off x="2970483" y="6219826"/>
            <a:ext cx="2223497" cy="1970876"/>
          </a:xfrm>
          <a:custGeom>
            <a:avLst/>
            <a:gdLst/>
            <a:ahLst/>
            <a:cxnLst/>
            <a:rect r="r" b="b" t="t" l="l"/>
            <a:pathLst>
              <a:path h="1970876" w="2223497">
                <a:moveTo>
                  <a:pt x="0" y="0"/>
                </a:moveTo>
                <a:lnTo>
                  <a:pt x="2223497" y="0"/>
                </a:lnTo>
                <a:lnTo>
                  <a:pt x="2223497" y="1970876"/>
                </a:lnTo>
                <a:lnTo>
                  <a:pt x="0" y="1970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719" t="0" r="-11537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3029663" y="9491953"/>
            <a:ext cx="1011593" cy="341035"/>
            <a:chOff x="0" y="0"/>
            <a:chExt cx="266428" cy="89820"/>
          </a:xfrm>
        </p:grpSpPr>
        <p:sp>
          <p:nvSpPr>
            <p:cNvPr name="Freeform 46" id="46">
              <a:hlinkClick r:id="rId14" tooltip="https://fr.fond-3d.ru/tour/sophiyskiy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3135398" y="9536106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15" tooltip="https://fr.fond-3d.ru/tour/sophiyskiy/"/>
              </a:rPr>
              <a:t>Открыть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5412098" y="6145376"/>
            <a:ext cx="2372836" cy="3855068"/>
            <a:chOff x="0" y="0"/>
            <a:chExt cx="624944" cy="1015326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624944" cy="1015326"/>
            </a:xfrm>
            <a:custGeom>
              <a:avLst/>
              <a:gdLst/>
              <a:ahLst/>
              <a:cxnLst/>
              <a:rect r="r" b="b" t="t" l="l"/>
              <a:pathLst>
                <a:path h="1015326" w="624944">
                  <a:moveTo>
                    <a:pt x="52204" y="0"/>
                  </a:moveTo>
                  <a:lnTo>
                    <a:pt x="572741" y="0"/>
                  </a:lnTo>
                  <a:cubicBezTo>
                    <a:pt x="586586" y="0"/>
                    <a:pt x="599864" y="5500"/>
                    <a:pt x="609654" y="15290"/>
                  </a:cubicBezTo>
                  <a:cubicBezTo>
                    <a:pt x="619444" y="25080"/>
                    <a:pt x="624944" y="38358"/>
                    <a:pt x="624944" y="52204"/>
                  </a:cubicBezTo>
                  <a:lnTo>
                    <a:pt x="624944" y="963123"/>
                  </a:lnTo>
                  <a:cubicBezTo>
                    <a:pt x="624944" y="976968"/>
                    <a:pt x="619444" y="990246"/>
                    <a:pt x="609654" y="1000036"/>
                  </a:cubicBezTo>
                  <a:cubicBezTo>
                    <a:pt x="599864" y="1009826"/>
                    <a:pt x="586586" y="1015326"/>
                    <a:pt x="572741" y="1015326"/>
                  </a:cubicBezTo>
                  <a:lnTo>
                    <a:pt x="52204" y="1015326"/>
                  </a:lnTo>
                  <a:cubicBezTo>
                    <a:pt x="23372" y="1015326"/>
                    <a:pt x="0" y="991954"/>
                    <a:pt x="0" y="963123"/>
                  </a:cubicBezTo>
                  <a:lnTo>
                    <a:pt x="0" y="52204"/>
                  </a:lnTo>
                  <a:cubicBezTo>
                    <a:pt x="0" y="38358"/>
                    <a:pt x="5500" y="25080"/>
                    <a:pt x="15290" y="15290"/>
                  </a:cubicBezTo>
                  <a:cubicBezTo>
                    <a:pt x="25080" y="5500"/>
                    <a:pt x="38358" y="0"/>
                    <a:pt x="522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>
              <a:off x="0" y="-95250"/>
              <a:ext cx="624944" cy="1110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5516633" y="8346471"/>
            <a:ext cx="2126000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Храм Живоначальной Троицы в Троицком Голенищеве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526158" y="9000298"/>
            <a:ext cx="1954704" cy="174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г. Москва, Московская епархия</a:t>
            </a:r>
          </a:p>
        </p:txBody>
      </p:sp>
      <p:sp>
        <p:nvSpPr>
          <p:cNvPr name="Freeform 54" id="54"/>
          <p:cNvSpPr/>
          <p:nvPr/>
        </p:nvSpPr>
        <p:spPr>
          <a:xfrm flipH="false" flipV="false" rot="0">
            <a:off x="5486768" y="6219826"/>
            <a:ext cx="2223497" cy="1970876"/>
          </a:xfrm>
          <a:custGeom>
            <a:avLst/>
            <a:gdLst/>
            <a:ahLst/>
            <a:cxnLst/>
            <a:rect r="r" b="b" t="t" l="l"/>
            <a:pathLst>
              <a:path h="1970876" w="2223497">
                <a:moveTo>
                  <a:pt x="0" y="0"/>
                </a:moveTo>
                <a:lnTo>
                  <a:pt x="2223497" y="0"/>
                </a:lnTo>
                <a:lnTo>
                  <a:pt x="2223497" y="1970876"/>
                </a:lnTo>
                <a:lnTo>
                  <a:pt x="0" y="19708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7395" t="0" r="-897" b="0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5545948" y="9491953"/>
            <a:ext cx="1011593" cy="341035"/>
            <a:chOff x="0" y="0"/>
            <a:chExt cx="266428" cy="89820"/>
          </a:xfrm>
        </p:grpSpPr>
        <p:sp>
          <p:nvSpPr>
            <p:cNvPr name="Freeform 56" id="56">
              <a:hlinkClick r:id="rId17" tooltip="https://fr.fond-3d.ru/tour/troitse-golenishchevo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57" id="57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58" id="58"/>
          <p:cNvSpPr txBox="true"/>
          <p:nvPr/>
        </p:nvSpPr>
        <p:spPr>
          <a:xfrm rot="0">
            <a:off x="5651683" y="9536106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18" tooltip="https://fr.fond-3d.ru/tour/troitse-golenishchevo/"/>
              </a:rPr>
              <a:t>Открыть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7928383" y="6145376"/>
            <a:ext cx="2372836" cy="3855068"/>
            <a:chOff x="0" y="0"/>
            <a:chExt cx="3163781" cy="5140090"/>
          </a:xfrm>
        </p:grpSpPr>
        <p:grpSp>
          <p:nvGrpSpPr>
            <p:cNvPr name="Group 60" id="60"/>
            <p:cNvGrpSpPr/>
            <p:nvPr/>
          </p:nvGrpSpPr>
          <p:grpSpPr>
            <a:xfrm rot="0">
              <a:off x="0" y="0"/>
              <a:ext cx="3163781" cy="5140090"/>
              <a:chOff x="0" y="0"/>
              <a:chExt cx="624944" cy="1015326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624944" cy="1015326"/>
              </a:xfrm>
              <a:custGeom>
                <a:avLst/>
                <a:gdLst/>
                <a:ahLst/>
                <a:cxnLst/>
                <a:rect r="r" b="b" t="t" l="l"/>
                <a:pathLst>
                  <a:path h="1015326" w="624944">
                    <a:moveTo>
                      <a:pt x="52204" y="0"/>
                    </a:moveTo>
                    <a:lnTo>
                      <a:pt x="572741" y="0"/>
                    </a:lnTo>
                    <a:cubicBezTo>
                      <a:pt x="586586" y="0"/>
                      <a:pt x="599864" y="5500"/>
                      <a:pt x="609654" y="15290"/>
                    </a:cubicBezTo>
                    <a:cubicBezTo>
                      <a:pt x="619444" y="25080"/>
                      <a:pt x="624944" y="38358"/>
                      <a:pt x="624944" y="52204"/>
                    </a:cubicBezTo>
                    <a:lnTo>
                      <a:pt x="624944" y="963123"/>
                    </a:lnTo>
                    <a:cubicBezTo>
                      <a:pt x="624944" y="976968"/>
                      <a:pt x="619444" y="990246"/>
                      <a:pt x="609654" y="1000036"/>
                    </a:cubicBezTo>
                    <a:cubicBezTo>
                      <a:pt x="599864" y="1009826"/>
                      <a:pt x="586586" y="1015326"/>
                      <a:pt x="572741" y="1015326"/>
                    </a:cubicBezTo>
                    <a:lnTo>
                      <a:pt x="52204" y="1015326"/>
                    </a:lnTo>
                    <a:cubicBezTo>
                      <a:pt x="23372" y="1015326"/>
                      <a:pt x="0" y="991954"/>
                      <a:pt x="0" y="963123"/>
                    </a:cubicBezTo>
                    <a:lnTo>
                      <a:pt x="0" y="52204"/>
                    </a:lnTo>
                    <a:cubicBezTo>
                      <a:pt x="0" y="38358"/>
                      <a:pt x="5500" y="25080"/>
                      <a:pt x="15290" y="15290"/>
                    </a:cubicBezTo>
                    <a:cubicBezTo>
                      <a:pt x="25080" y="5500"/>
                      <a:pt x="38358" y="0"/>
                      <a:pt x="522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95250"/>
                <a:ext cx="624944" cy="111057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0"/>
                  </a:lnSpc>
                </a:pPr>
              </a:p>
            </p:txBody>
          </p:sp>
        </p:grpSp>
        <p:sp>
          <p:nvSpPr>
            <p:cNvPr name="TextBox 63" id="63"/>
            <p:cNvSpPr txBox="true"/>
            <p:nvPr/>
          </p:nvSpPr>
          <p:spPr>
            <a:xfrm rot="0">
              <a:off x="139380" y="2941143"/>
              <a:ext cx="2832386" cy="2578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680"/>
                </a:lnSpc>
              </a:pPr>
              <a:r>
                <a:rPr lang="en-US" sz="1200" b="true">
                  <a:solidFill>
                    <a:srgbClr val="17241E"/>
                  </a:solidFill>
                  <a:latin typeface="Rubik Bold"/>
                  <a:ea typeface="Rubik Bold"/>
                  <a:cs typeface="Rubik Bold"/>
                  <a:sym typeface="Rubik Bold"/>
                </a:rPr>
                <a:t>Спасо-Евдокиевский храм </a:t>
              </a:r>
            </a:p>
          </p:txBody>
        </p:sp>
        <p:sp>
          <p:nvSpPr>
            <p:cNvPr name="TextBox 64" id="64"/>
            <p:cNvSpPr txBox="true"/>
            <p:nvPr/>
          </p:nvSpPr>
          <p:spPr>
            <a:xfrm rot="0">
              <a:off x="152080" y="3288911"/>
              <a:ext cx="2606272" cy="451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00"/>
                </a:lnSpc>
              </a:pPr>
              <a:r>
                <a:rPr lang="en-US" sz="1000">
                  <a:solidFill>
                    <a:srgbClr val="17241E"/>
                  </a:solidFill>
                  <a:latin typeface="Rubik"/>
                  <a:ea typeface="Rubik"/>
                  <a:cs typeface="Rubik"/>
                  <a:sym typeface="Rubik"/>
                </a:rPr>
                <a:t>г. Казань, Казанская епархия, Татарстанская митрополия</a:t>
              </a:r>
            </a:p>
          </p:txBody>
        </p:sp>
        <p:sp>
          <p:nvSpPr>
            <p:cNvPr name="Freeform 65" id="65"/>
            <p:cNvSpPr/>
            <p:nvPr/>
          </p:nvSpPr>
          <p:spPr>
            <a:xfrm flipH="false" flipV="false" rot="0">
              <a:off x="99560" y="99266"/>
              <a:ext cx="2964662" cy="2627834"/>
            </a:xfrm>
            <a:custGeom>
              <a:avLst/>
              <a:gdLst/>
              <a:ahLst/>
              <a:cxnLst/>
              <a:rect r="r" b="b" t="t" l="l"/>
              <a:pathLst>
                <a:path h="2627834" w="2964662">
                  <a:moveTo>
                    <a:pt x="0" y="0"/>
                  </a:moveTo>
                  <a:lnTo>
                    <a:pt x="2964662" y="0"/>
                  </a:lnTo>
                  <a:lnTo>
                    <a:pt x="2964662" y="2627835"/>
                  </a:lnTo>
                  <a:lnTo>
                    <a:pt x="0" y="2627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13478" t="0" r="-13478" b="0"/>
              </a:stretch>
            </a:blip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8062233" y="9491953"/>
            <a:ext cx="1011593" cy="341035"/>
            <a:chOff x="0" y="0"/>
            <a:chExt cx="266428" cy="89820"/>
          </a:xfrm>
        </p:grpSpPr>
        <p:sp>
          <p:nvSpPr>
            <p:cNvPr name="Freeform 67" id="67">
              <a:hlinkClick r:id="rId20" tooltip="https://fr.fond-3d.ru/tour/spaso-evdokievskiy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68" id="68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69" id="69"/>
          <p:cNvSpPr txBox="true"/>
          <p:nvPr/>
        </p:nvSpPr>
        <p:spPr>
          <a:xfrm rot="0">
            <a:off x="8167968" y="9536106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21" tooltip="https://fr.fond-3d.ru/tour/spaso-evdokievskiy/"/>
              </a:rPr>
              <a:t>Открыть</a:t>
            </a:r>
          </a:p>
        </p:txBody>
      </p:sp>
      <p:grpSp>
        <p:nvGrpSpPr>
          <p:cNvPr name="Group 70" id="70"/>
          <p:cNvGrpSpPr/>
          <p:nvPr/>
        </p:nvGrpSpPr>
        <p:grpSpPr>
          <a:xfrm rot="0">
            <a:off x="10444094" y="6160228"/>
            <a:ext cx="2372836" cy="3840216"/>
            <a:chOff x="0" y="0"/>
            <a:chExt cx="624944" cy="1011415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624944" cy="1011415"/>
            </a:xfrm>
            <a:custGeom>
              <a:avLst/>
              <a:gdLst/>
              <a:ahLst/>
              <a:cxnLst/>
              <a:rect r="r" b="b" t="t" l="l"/>
              <a:pathLst>
                <a:path h="1011415" w="624944">
                  <a:moveTo>
                    <a:pt x="52204" y="0"/>
                  </a:moveTo>
                  <a:lnTo>
                    <a:pt x="572741" y="0"/>
                  </a:lnTo>
                  <a:cubicBezTo>
                    <a:pt x="586586" y="0"/>
                    <a:pt x="599864" y="5500"/>
                    <a:pt x="609654" y="15290"/>
                  </a:cubicBezTo>
                  <a:cubicBezTo>
                    <a:pt x="619444" y="25080"/>
                    <a:pt x="624944" y="38358"/>
                    <a:pt x="624944" y="52204"/>
                  </a:cubicBezTo>
                  <a:lnTo>
                    <a:pt x="624944" y="959211"/>
                  </a:lnTo>
                  <a:cubicBezTo>
                    <a:pt x="624944" y="988042"/>
                    <a:pt x="601572" y="1011415"/>
                    <a:pt x="572741" y="1011415"/>
                  </a:cubicBezTo>
                  <a:lnTo>
                    <a:pt x="52204" y="1011415"/>
                  </a:lnTo>
                  <a:cubicBezTo>
                    <a:pt x="38358" y="1011415"/>
                    <a:pt x="25080" y="1005915"/>
                    <a:pt x="15290" y="996125"/>
                  </a:cubicBezTo>
                  <a:cubicBezTo>
                    <a:pt x="5500" y="986335"/>
                    <a:pt x="0" y="973056"/>
                    <a:pt x="0" y="959211"/>
                  </a:cubicBezTo>
                  <a:lnTo>
                    <a:pt x="0" y="52204"/>
                  </a:lnTo>
                  <a:cubicBezTo>
                    <a:pt x="0" y="38358"/>
                    <a:pt x="5500" y="25080"/>
                    <a:pt x="15290" y="15290"/>
                  </a:cubicBezTo>
                  <a:cubicBezTo>
                    <a:pt x="25080" y="5500"/>
                    <a:pt x="38358" y="0"/>
                    <a:pt x="5220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72" id="72"/>
            <p:cNvSpPr txBox="true"/>
            <p:nvPr/>
          </p:nvSpPr>
          <p:spPr>
            <a:xfrm>
              <a:off x="0" y="-95250"/>
              <a:ext cx="624944" cy="1106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73" id="73"/>
          <p:cNvSpPr txBox="true"/>
          <p:nvPr/>
        </p:nvSpPr>
        <p:spPr>
          <a:xfrm rot="0">
            <a:off x="10548629" y="8361322"/>
            <a:ext cx="1935654" cy="617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Храм Спаса Нерукотворного Образа в Перово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0558154" y="9000298"/>
            <a:ext cx="1954704" cy="174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г. Москва, Московская епархия</a:t>
            </a:r>
          </a:p>
        </p:txBody>
      </p:sp>
      <p:grpSp>
        <p:nvGrpSpPr>
          <p:cNvPr name="Group 75" id="75"/>
          <p:cNvGrpSpPr/>
          <p:nvPr/>
        </p:nvGrpSpPr>
        <p:grpSpPr>
          <a:xfrm rot="0">
            <a:off x="10577944" y="9491953"/>
            <a:ext cx="1011593" cy="341035"/>
            <a:chOff x="0" y="0"/>
            <a:chExt cx="266428" cy="89820"/>
          </a:xfrm>
        </p:grpSpPr>
        <p:sp>
          <p:nvSpPr>
            <p:cNvPr name="Freeform 76" id="76">
              <a:hlinkClick r:id="rId22" tooltip="https://fr.fond-3d.ru/tour/spasperovo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77" id="77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78" id="78"/>
          <p:cNvSpPr txBox="true"/>
          <p:nvPr/>
        </p:nvSpPr>
        <p:spPr>
          <a:xfrm rot="0">
            <a:off x="10683679" y="9536106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23" tooltip="https://fr.fond-3d.ru/tour/spasperovo/"/>
              </a:rPr>
              <a:t>Открыть</a:t>
            </a:r>
          </a:p>
        </p:txBody>
      </p:sp>
      <p:sp>
        <p:nvSpPr>
          <p:cNvPr name="Freeform 79" id="79"/>
          <p:cNvSpPr/>
          <p:nvPr/>
        </p:nvSpPr>
        <p:spPr>
          <a:xfrm flipH="false" flipV="false" rot="0">
            <a:off x="10518764" y="6234678"/>
            <a:ext cx="2223497" cy="1970876"/>
          </a:xfrm>
          <a:custGeom>
            <a:avLst/>
            <a:gdLst/>
            <a:ahLst/>
            <a:cxnLst/>
            <a:rect r="r" b="b" t="t" l="l"/>
            <a:pathLst>
              <a:path h="1970876" w="2223497">
                <a:moveTo>
                  <a:pt x="0" y="0"/>
                </a:moveTo>
                <a:lnTo>
                  <a:pt x="2223497" y="0"/>
                </a:lnTo>
                <a:lnTo>
                  <a:pt x="2223497" y="1970875"/>
                </a:lnTo>
                <a:lnTo>
                  <a:pt x="0" y="197087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9782" t="0" r="-9782" b="0"/>
            </a:stretch>
          </a:blipFill>
        </p:spPr>
      </p:sp>
      <p:grpSp>
        <p:nvGrpSpPr>
          <p:cNvPr name="Group 80" id="80"/>
          <p:cNvGrpSpPr/>
          <p:nvPr/>
        </p:nvGrpSpPr>
        <p:grpSpPr>
          <a:xfrm rot="0">
            <a:off x="4561763" y="1823699"/>
            <a:ext cx="3882920" cy="4090651"/>
            <a:chOff x="0" y="0"/>
            <a:chExt cx="1022662" cy="1077373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1022662" cy="1077373"/>
            </a:xfrm>
            <a:custGeom>
              <a:avLst/>
              <a:gdLst/>
              <a:ahLst/>
              <a:cxnLst/>
              <a:rect r="r" b="b" t="t" l="l"/>
              <a:pathLst>
                <a:path h="1077373" w="1022662">
                  <a:moveTo>
                    <a:pt x="31901" y="0"/>
                  </a:moveTo>
                  <a:lnTo>
                    <a:pt x="990761" y="0"/>
                  </a:lnTo>
                  <a:cubicBezTo>
                    <a:pt x="1008379" y="0"/>
                    <a:pt x="1022662" y="14283"/>
                    <a:pt x="1022662" y="31901"/>
                  </a:cubicBezTo>
                  <a:lnTo>
                    <a:pt x="1022662" y="1045472"/>
                  </a:lnTo>
                  <a:cubicBezTo>
                    <a:pt x="1022662" y="1063090"/>
                    <a:pt x="1008379" y="1077373"/>
                    <a:pt x="990761" y="1077373"/>
                  </a:cubicBezTo>
                  <a:lnTo>
                    <a:pt x="31901" y="1077373"/>
                  </a:lnTo>
                  <a:cubicBezTo>
                    <a:pt x="14283" y="1077373"/>
                    <a:pt x="0" y="1063090"/>
                    <a:pt x="0" y="1045472"/>
                  </a:cubicBezTo>
                  <a:lnTo>
                    <a:pt x="0" y="31901"/>
                  </a:lnTo>
                  <a:cubicBezTo>
                    <a:pt x="0" y="14283"/>
                    <a:pt x="14283" y="0"/>
                    <a:pt x="319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82" id="82"/>
            <p:cNvSpPr txBox="true"/>
            <p:nvPr/>
          </p:nvSpPr>
          <p:spPr>
            <a:xfrm>
              <a:off x="0" y="-95250"/>
              <a:ext cx="1022662" cy="11726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83" id="83"/>
          <p:cNvSpPr/>
          <p:nvPr/>
        </p:nvSpPr>
        <p:spPr>
          <a:xfrm flipH="false" flipV="false" rot="0">
            <a:off x="4647190" y="1898149"/>
            <a:ext cx="3712067" cy="2275255"/>
          </a:xfrm>
          <a:custGeom>
            <a:avLst/>
            <a:gdLst/>
            <a:ahLst/>
            <a:cxnLst/>
            <a:rect r="r" b="b" t="t" l="l"/>
            <a:pathLst>
              <a:path h="2275255" w="3712067">
                <a:moveTo>
                  <a:pt x="0" y="0"/>
                </a:moveTo>
                <a:lnTo>
                  <a:pt x="3712067" y="0"/>
                </a:lnTo>
                <a:lnTo>
                  <a:pt x="3712067" y="2275255"/>
                </a:lnTo>
                <a:lnTo>
                  <a:pt x="0" y="2275255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-4284" r="0" b="-4284"/>
            </a:stretch>
          </a:blipFill>
        </p:spPr>
      </p:sp>
      <p:grpSp>
        <p:nvGrpSpPr>
          <p:cNvPr name="Group 84" id="84"/>
          <p:cNvGrpSpPr/>
          <p:nvPr/>
        </p:nvGrpSpPr>
        <p:grpSpPr>
          <a:xfrm rot="0">
            <a:off x="4772927" y="5381375"/>
            <a:ext cx="1011593" cy="341035"/>
            <a:chOff x="0" y="0"/>
            <a:chExt cx="266428" cy="89820"/>
          </a:xfrm>
        </p:grpSpPr>
        <p:sp>
          <p:nvSpPr>
            <p:cNvPr name="Freeform 85" id="85">
              <a:hlinkClick r:id="rId26" tooltip="https://fr.fond-3d.ru/tour/sviyazhsk-uspenskiy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86" id="86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87" id="87"/>
          <p:cNvSpPr txBox="true"/>
          <p:nvPr/>
        </p:nvSpPr>
        <p:spPr>
          <a:xfrm rot="0">
            <a:off x="4878662" y="5425527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27" tooltip="https://fr.fond-3d.ru/tour/sviyazhsk-uspenskiy/"/>
              </a:rPr>
              <a:t>Открыть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4772927" y="4325791"/>
            <a:ext cx="3115445" cy="452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Свияжский Богородице-Успенский монастырь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4772927" y="4861096"/>
            <a:ext cx="2561270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с. Свияжск, Казанская епархия, Татарстанская митрополия</a:t>
            </a:r>
          </a:p>
        </p:txBody>
      </p:sp>
      <p:grpSp>
        <p:nvGrpSpPr>
          <p:cNvPr name="Group 90" id="90"/>
          <p:cNvGrpSpPr/>
          <p:nvPr/>
        </p:nvGrpSpPr>
        <p:grpSpPr>
          <a:xfrm rot="0">
            <a:off x="8743998" y="1823699"/>
            <a:ext cx="3882920" cy="4090651"/>
            <a:chOff x="0" y="0"/>
            <a:chExt cx="1022662" cy="1077373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1022662" cy="1077373"/>
            </a:xfrm>
            <a:custGeom>
              <a:avLst/>
              <a:gdLst/>
              <a:ahLst/>
              <a:cxnLst/>
              <a:rect r="r" b="b" t="t" l="l"/>
              <a:pathLst>
                <a:path h="1077373" w="1022662">
                  <a:moveTo>
                    <a:pt x="31901" y="0"/>
                  </a:moveTo>
                  <a:lnTo>
                    <a:pt x="990761" y="0"/>
                  </a:lnTo>
                  <a:cubicBezTo>
                    <a:pt x="1008379" y="0"/>
                    <a:pt x="1022662" y="14283"/>
                    <a:pt x="1022662" y="31901"/>
                  </a:cubicBezTo>
                  <a:lnTo>
                    <a:pt x="1022662" y="1045472"/>
                  </a:lnTo>
                  <a:cubicBezTo>
                    <a:pt x="1022662" y="1063090"/>
                    <a:pt x="1008379" y="1077373"/>
                    <a:pt x="990761" y="1077373"/>
                  </a:cubicBezTo>
                  <a:lnTo>
                    <a:pt x="31901" y="1077373"/>
                  </a:lnTo>
                  <a:cubicBezTo>
                    <a:pt x="14283" y="1077373"/>
                    <a:pt x="0" y="1063090"/>
                    <a:pt x="0" y="1045472"/>
                  </a:cubicBezTo>
                  <a:lnTo>
                    <a:pt x="0" y="31901"/>
                  </a:lnTo>
                  <a:cubicBezTo>
                    <a:pt x="0" y="14283"/>
                    <a:pt x="14283" y="0"/>
                    <a:pt x="319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92" id="92"/>
            <p:cNvSpPr txBox="true"/>
            <p:nvPr/>
          </p:nvSpPr>
          <p:spPr>
            <a:xfrm>
              <a:off x="0" y="-95250"/>
              <a:ext cx="1022662" cy="11726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93" id="93"/>
          <p:cNvGrpSpPr/>
          <p:nvPr/>
        </p:nvGrpSpPr>
        <p:grpSpPr>
          <a:xfrm rot="0">
            <a:off x="8955162" y="5381375"/>
            <a:ext cx="1011593" cy="341035"/>
            <a:chOff x="0" y="0"/>
            <a:chExt cx="266428" cy="89820"/>
          </a:xfrm>
        </p:grpSpPr>
        <p:sp>
          <p:nvSpPr>
            <p:cNvPr name="Freeform 94" id="94">
              <a:hlinkClick r:id="rId28" tooltip="https://fr.fond-3d.ru/tour/kazan-obitel/"/>
            </p:cNvPr>
            <p:cNvSpPr/>
            <p:nvPr/>
          </p:nvSpPr>
          <p:spPr>
            <a:xfrm flipH="false" flipV="false" rot="0">
              <a:off x="0" y="0"/>
              <a:ext cx="266428" cy="89820"/>
            </a:xfrm>
            <a:custGeom>
              <a:avLst/>
              <a:gdLst/>
              <a:ahLst/>
              <a:cxnLst/>
              <a:rect r="r" b="b" t="t" l="l"/>
              <a:pathLst>
                <a:path h="89820" w="266428">
                  <a:moveTo>
                    <a:pt x="44910" y="0"/>
                  </a:moveTo>
                  <a:lnTo>
                    <a:pt x="221518" y="0"/>
                  </a:lnTo>
                  <a:cubicBezTo>
                    <a:pt x="246321" y="0"/>
                    <a:pt x="266428" y="20107"/>
                    <a:pt x="266428" y="44910"/>
                  </a:cubicBezTo>
                  <a:lnTo>
                    <a:pt x="266428" y="44910"/>
                  </a:lnTo>
                  <a:cubicBezTo>
                    <a:pt x="266428" y="56821"/>
                    <a:pt x="261696" y="68244"/>
                    <a:pt x="253274" y="76666"/>
                  </a:cubicBezTo>
                  <a:cubicBezTo>
                    <a:pt x="244852" y="85088"/>
                    <a:pt x="233429" y="89820"/>
                    <a:pt x="221518" y="89820"/>
                  </a:cubicBezTo>
                  <a:lnTo>
                    <a:pt x="44910" y="89820"/>
                  </a:lnTo>
                  <a:cubicBezTo>
                    <a:pt x="32999" y="89820"/>
                    <a:pt x="21576" y="85088"/>
                    <a:pt x="13154" y="76666"/>
                  </a:cubicBezTo>
                  <a:cubicBezTo>
                    <a:pt x="4732" y="68244"/>
                    <a:pt x="0" y="56821"/>
                    <a:pt x="0" y="44910"/>
                  </a:cubicBezTo>
                  <a:lnTo>
                    <a:pt x="0" y="44910"/>
                  </a:lnTo>
                  <a:cubicBezTo>
                    <a:pt x="0" y="32999"/>
                    <a:pt x="4732" y="21576"/>
                    <a:pt x="13154" y="13154"/>
                  </a:cubicBezTo>
                  <a:cubicBezTo>
                    <a:pt x="21576" y="4732"/>
                    <a:pt x="32999" y="0"/>
                    <a:pt x="44910" y="0"/>
                  </a:cubicBezTo>
                  <a:close/>
                </a:path>
              </a:pathLst>
            </a:custGeom>
            <a:solidFill>
              <a:srgbClr val="3A7BD0"/>
            </a:solidFill>
            <a:ln cap="sq">
              <a:noFill/>
              <a:prstDash val="solid"/>
              <a:miter/>
            </a:ln>
          </p:spPr>
        </p:sp>
        <p:sp>
          <p:nvSpPr>
            <p:cNvPr name="TextBox 95" id="95"/>
            <p:cNvSpPr txBox="true"/>
            <p:nvPr/>
          </p:nvSpPr>
          <p:spPr>
            <a:xfrm>
              <a:off x="0" y="-95250"/>
              <a:ext cx="266428" cy="1850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96" id="96"/>
          <p:cNvSpPr/>
          <p:nvPr/>
        </p:nvSpPr>
        <p:spPr>
          <a:xfrm flipH="false" flipV="false" rot="0">
            <a:off x="8829424" y="1898149"/>
            <a:ext cx="3712067" cy="2275255"/>
          </a:xfrm>
          <a:custGeom>
            <a:avLst/>
            <a:gdLst/>
            <a:ahLst/>
            <a:cxnLst/>
            <a:rect r="r" b="b" t="t" l="l"/>
            <a:pathLst>
              <a:path h="2275255" w="3712067">
                <a:moveTo>
                  <a:pt x="0" y="0"/>
                </a:moveTo>
                <a:lnTo>
                  <a:pt x="3712068" y="0"/>
                </a:lnTo>
                <a:lnTo>
                  <a:pt x="3712068" y="2275255"/>
                </a:lnTo>
                <a:lnTo>
                  <a:pt x="0" y="227525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-4284" r="0" b="-4284"/>
            </a:stretch>
          </a:blipFill>
        </p:spPr>
      </p:sp>
      <p:sp>
        <p:nvSpPr>
          <p:cNvPr name="TextBox 97" id="97"/>
          <p:cNvSpPr txBox="true"/>
          <p:nvPr/>
        </p:nvSpPr>
        <p:spPr>
          <a:xfrm rot="0">
            <a:off x="8955162" y="4325791"/>
            <a:ext cx="3021710" cy="452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b="true">
                <a:solidFill>
                  <a:srgbClr val="17241E"/>
                </a:solidFill>
                <a:latin typeface="Rubik Bold"/>
                <a:ea typeface="Rubik Bold"/>
                <a:cs typeface="Rubik Bold"/>
                <a:sym typeface="Rubik Bold"/>
              </a:rPr>
              <a:t>Казанский собор Богородицкого монастыря 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9060896" y="5425527"/>
            <a:ext cx="800123" cy="22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u="sng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  <a:hlinkClick r:id="rId30" tooltip="https://fr.fond-3d.ru/tour/kazan-obitel/"/>
              </a:rPr>
              <a:t>Открыть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8955162" y="4861096"/>
            <a:ext cx="2561270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г. Казань, Казанская епархия, Татарстанская митрополия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315746"/>
          </a:xfrm>
          <a:custGeom>
            <a:avLst/>
            <a:gdLst/>
            <a:ahLst/>
            <a:cxnLst/>
            <a:rect r="r" b="b" t="t" l="l"/>
            <a:pathLst>
              <a:path h="10315746" w="18288000">
                <a:moveTo>
                  <a:pt x="0" y="0"/>
                </a:moveTo>
                <a:lnTo>
                  <a:pt x="18288000" y="0"/>
                </a:lnTo>
                <a:lnTo>
                  <a:pt x="18288000" y="10315746"/>
                </a:lnTo>
                <a:lnTo>
                  <a:pt x="0" y="10315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1351" y="3465094"/>
            <a:ext cx="6488829" cy="778919"/>
            <a:chOff x="0" y="0"/>
            <a:chExt cx="1708992" cy="2051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08992" cy="205148"/>
            </a:xfrm>
            <a:custGeom>
              <a:avLst/>
              <a:gdLst/>
              <a:ahLst/>
              <a:cxnLst/>
              <a:rect r="r" b="b" t="t" l="l"/>
              <a:pathLst>
                <a:path h="205148" w="1708992">
                  <a:moveTo>
                    <a:pt x="52497" y="0"/>
                  </a:moveTo>
                  <a:lnTo>
                    <a:pt x="1656495" y="0"/>
                  </a:lnTo>
                  <a:cubicBezTo>
                    <a:pt x="1670418" y="0"/>
                    <a:pt x="1683771" y="5531"/>
                    <a:pt x="1693616" y="15376"/>
                  </a:cubicBezTo>
                  <a:cubicBezTo>
                    <a:pt x="1703461" y="25221"/>
                    <a:pt x="1708992" y="38574"/>
                    <a:pt x="1708992" y="52497"/>
                  </a:cubicBezTo>
                  <a:lnTo>
                    <a:pt x="1708992" y="152650"/>
                  </a:lnTo>
                  <a:cubicBezTo>
                    <a:pt x="1708992" y="166574"/>
                    <a:pt x="1703461" y="179926"/>
                    <a:pt x="1693616" y="189771"/>
                  </a:cubicBezTo>
                  <a:cubicBezTo>
                    <a:pt x="1683771" y="199617"/>
                    <a:pt x="1670418" y="205148"/>
                    <a:pt x="1656495" y="205148"/>
                  </a:cubicBezTo>
                  <a:lnTo>
                    <a:pt x="52497" y="205148"/>
                  </a:lnTo>
                  <a:cubicBezTo>
                    <a:pt x="38574" y="205148"/>
                    <a:pt x="25221" y="199617"/>
                    <a:pt x="15376" y="189771"/>
                  </a:cubicBezTo>
                  <a:cubicBezTo>
                    <a:pt x="5531" y="179926"/>
                    <a:pt x="0" y="166574"/>
                    <a:pt x="0" y="152650"/>
                  </a:cubicBezTo>
                  <a:lnTo>
                    <a:pt x="0" y="52497"/>
                  </a:lnTo>
                  <a:cubicBezTo>
                    <a:pt x="0" y="38574"/>
                    <a:pt x="5531" y="25221"/>
                    <a:pt x="15376" y="15376"/>
                  </a:cubicBezTo>
                  <a:cubicBezTo>
                    <a:pt x="25221" y="5531"/>
                    <a:pt x="38574" y="0"/>
                    <a:pt x="52497" y="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0"/>
              <a:ext cx="1708992" cy="3003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929329" y="1283472"/>
            <a:ext cx="1716561" cy="2337137"/>
            <a:chOff x="0" y="0"/>
            <a:chExt cx="452098" cy="61554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2098" cy="615542"/>
            </a:xfrm>
            <a:custGeom>
              <a:avLst/>
              <a:gdLst/>
              <a:ahLst/>
              <a:cxnLst/>
              <a:rect r="r" b="b" t="t" l="l"/>
              <a:pathLst>
                <a:path h="615542" w="452098">
                  <a:moveTo>
                    <a:pt x="198446" y="0"/>
                  </a:moveTo>
                  <a:lnTo>
                    <a:pt x="253652" y="0"/>
                  </a:lnTo>
                  <a:cubicBezTo>
                    <a:pt x="363251" y="0"/>
                    <a:pt x="452098" y="88847"/>
                    <a:pt x="452098" y="198446"/>
                  </a:cubicBezTo>
                  <a:lnTo>
                    <a:pt x="452098" y="417096"/>
                  </a:lnTo>
                  <a:cubicBezTo>
                    <a:pt x="452098" y="526695"/>
                    <a:pt x="363251" y="615542"/>
                    <a:pt x="253652" y="615542"/>
                  </a:cubicBezTo>
                  <a:lnTo>
                    <a:pt x="198446" y="615542"/>
                  </a:lnTo>
                  <a:cubicBezTo>
                    <a:pt x="88847" y="615542"/>
                    <a:pt x="0" y="526695"/>
                    <a:pt x="0" y="417096"/>
                  </a:cubicBezTo>
                  <a:lnTo>
                    <a:pt x="0" y="198446"/>
                  </a:lnTo>
                  <a:cubicBezTo>
                    <a:pt x="0" y="88847"/>
                    <a:pt x="88847" y="0"/>
                    <a:pt x="198446" y="0"/>
                  </a:cubicBezTo>
                  <a:close/>
                </a:path>
              </a:pathLst>
            </a:custGeom>
            <a:solidFill>
              <a:srgbClr val="F1F2F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0"/>
              <a:ext cx="452098" cy="710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33572" y="2876130"/>
            <a:ext cx="1828085" cy="1907706"/>
            <a:chOff x="0" y="0"/>
            <a:chExt cx="687108" cy="7170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87108" cy="717035"/>
            </a:xfrm>
            <a:custGeom>
              <a:avLst/>
              <a:gdLst/>
              <a:ahLst/>
              <a:cxnLst/>
              <a:rect r="r" b="b" t="t" l="l"/>
              <a:pathLst>
                <a:path h="717035" w="687108">
                  <a:moveTo>
                    <a:pt x="88935" y="0"/>
                  </a:moveTo>
                  <a:lnTo>
                    <a:pt x="598173" y="0"/>
                  </a:lnTo>
                  <a:cubicBezTo>
                    <a:pt x="647291" y="0"/>
                    <a:pt x="687108" y="39817"/>
                    <a:pt x="687108" y="88935"/>
                  </a:cubicBezTo>
                  <a:lnTo>
                    <a:pt x="687108" y="628100"/>
                  </a:lnTo>
                  <a:cubicBezTo>
                    <a:pt x="687108" y="677217"/>
                    <a:pt x="647291" y="717035"/>
                    <a:pt x="598173" y="717035"/>
                  </a:cubicBezTo>
                  <a:lnTo>
                    <a:pt x="88935" y="717035"/>
                  </a:lnTo>
                  <a:cubicBezTo>
                    <a:pt x="39817" y="717035"/>
                    <a:pt x="0" y="677217"/>
                    <a:pt x="0" y="628100"/>
                  </a:cubicBezTo>
                  <a:lnTo>
                    <a:pt x="0" y="88935"/>
                  </a:lnTo>
                  <a:cubicBezTo>
                    <a:pt x="0" y="39817"/>
                    <a:pt x="39817" y="0"/>
                    <a:pt x="8893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0"/>
              <a:ext cx="687108" cy="812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4607618" y="2876130"/>
            <a:ext cx="1828085" cy="1907706"/>
            <a:chOff x="0" y="0"/>
            <a:chExt cx="687108" cy="7170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87108" cy="717035"/>
            </a:xfrm>
            <a:custGeom>
              <a:avLst/>
              <a:gdLst/>
              <a:ahLst/>
              <a:cxnLst/>
              <a:rect r="r" b="b" t="t" l="l"/>
              <a:pathLst>
                <a:path h="717035" w="687108">
                  <a:moveTo>
                    <a:pt x="88935" y="0"/>
                  </a:moveTo>
                  <a:lnTo>
                    <a:pt x="598173" y="0"/>
                  </a:lnTo>
                  <a:cubicBezTo>
                    <a:pt x="647291" y="0"/>
                    <a:pt x="687108" y="39817"/>
                    <a:pt x="687108" y="88935"/>
                  </a:cubicBezTo>
                  <a:lnTo>
                    <a:pt x="687108" y="628100"/>
                  </a:lnTo>
                  <a:cubicBezTo>
                    <a:pt x="687108" y="677217"/>
                    <a:pt x="647291" y="717035"/>
                    <a:pt x="598173" y="717035"/>
                  </a:cubicBezTo>
                  <a:lnTo>
                    <a:pt x="88935" y="717035"/>
                  </a:lnTo>
                  <a:cubicBezTo>
                    <a:pt x="39817" y="717035"/>
                    <a:pt x="0" y="677217"/>
                    <a:pt x="0" y="628100"/>
                  </a:cubicBezTo>
                  <a:lnTo>
                    <a:pt x="0" y="88935"/>
                  </a:lnTo>
                  <a:cubicBezTo>
                    <a:pt x="0" y="39817"/>
                    <a:pt x="39817" y="0"/>
                    <a:pt x="8893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687108" cy="812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550806" y="6984585"/>
            <a:ext cx="1884896" cy="1907706"/>
            <a:chOff x="0" y="0"/>
            <a:chExt cx="708462" cy="7170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08462" cy="717035"/>
            </a:xfrm>
            <a:custGeom>
              <a:avLst/>
              <a:gdLst/>
              <a:ahLst/>
              <a:cxnLst/>
              <a:rect r="r" b="b" t="t" l="l"/>
              <a:pathLst>
                <a:path h="717035" w="708462">
                  <a:moveTo>
                    <a:pt x="86254" y="0"/>
                  </a:moveTo>
                  <a:lnTo>
                    <a:pt x="622207" y="0"/>
                  </a:lnTo>
                  <a:cubicBezTo>
                    <a:pt x="669844" y="0"/>
                    <a:pt x="708462" y="38617"/>
                    <a:pt x="708462" y="86254"/>
                  </a:cubicBezTo>
                  <a:lnTo>
                    <a:pt x="708462" y="630781"/>
                  </a:lnTo>
                  <a:cubicBezTo>
                    <a:pt x="708462" y="653657"/>
                    <a:pt x="699374" y="675596"/>
                    <a:pt x="683198" y="691772"/>
                  </a:cubicBezTo>
                  <a:cubicBezTo>
                    <a:pt x="667022" y="707947"/>
                    <a:pt x="645083" y="717035"/>
                    <a:pt x="622207" y="717035"/>
                  </a:cubicBezTo>
                  <a:lnTo>
                    <a:pt x="86254" y="717035"/>
                  </a:lnTo>
                  <a:cubicBezTo>
                    <a:pt x="38617" y="717035"/>
                    <a:pt x="0" y="678417"/>
                    <a:pt x="0" y="630781"/>
                  </a:cubicBezTo>
                  <a:lnTo>
                    <a:pt x="0" y="86254"/>
                  </a:lnTo>
                  <a:cubicBezTo>
                    <a:pt x="0" y="38617"/>
                    <a:pt x="38617" y="0"/>
                    <a:pt x="86254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0"/>
              <a:ext cx="708462" cy="812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767292" y="6984585"/>
            <a:ext cx="1894365" cy="1907706"/>
            <a:chOff x="0" y="0"/>
            <a:chExt cx="712020" cy="71703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12020" cy="717035"/>
            </a:xfrm>
            <a:custGeom>
              <a:avLst/>
              <a:gdLst/>
              <a:ahLst/>
              <a:cxnLst/>
              <a:rect r="r" b="b" t="t" l="l"/>
              <a:pathLst>
                <a:path h="717035" w="712020">
                  <a:moveTo>
                    <a:pt x="85823" y="0"/>
                  </a:moveTo>
                  <a:lnTo>
                    <a:pt x="626197" y="0"/>
                  </a:lnTo>
                  <a:cubicBezTo>
                    <a:pt x="673596" y="0"/>
                    <a:pt x="712020" y="38424"/>
                    <a:pt x="712020" y="85823"/>
                  </a:cubicBezTo>
                  <a:lnTo>
                    <a:pt x="712020" y="631212"/>
                  </a:lnTo>
                  <a:cubicBezTo>
                    <a:pt x="712020" y="678611"/>
                    <a:pt x="673596" y="717035"/>
                    <a:pt x="626197" y="717035"/>
                  </a:cubicBezTo>
                  <a:lnTo>
                    <a:pt x="85823" y="717035"/>
                  </a:lnTo>
                  <a:cubicBezTo>
                    <a:pt x="38424" y="717035"/>
                    <a:pt x="0" y="678611"/>
                    <a:pt x="0" y="631212"/>
                  </a:cubicBezTo>
                  <a:lnTo>
                    <a:pt x="0" y="85823"/>
                  </a:lnTo>
                  <a:cubicBezTo>
                    <a:pt x="0" y="38424"/>
                    <a:pt x="38424" y="0"/>
                    <a:pt x="8582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0"/>
              <a:ext cx="712020" cy="8122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Freeform 21" id="21">
            <a:hlinkClick r:id="rId4" tooltip="https://t.me/fndc3d"/>
          </p:cNvPr>
          <p:cNvSpPr/>
          <p:nvPr/>
        </p:nvSpPr>
        <p:spPr>
          <a:xfrm flipH="false" flipV="false" rot="0">
            <a:off x="10884828" y="3006749"/>
            <a:ext cx="1659293" cy="1646468"/>
          </a:xfrm>
          <a:custGeom>
            <a:avLst/>
            <a:gdLst/>
            <a:ahLst/>
            <a:cxnLst/>
            <a:rect r="r" b="b" t="t" l="l"/>
            <a:pathLst>
              <a:path h="1646468" w="1659293">
                <a:moveTo>
                  <a:pt x="0" y="0"/>
                </a:moveTo>
                <a:lnTo>
                  <a:pt x="1659292" y="0"/>
                </a:lnTo>
                <a:lnTo>
                  <a:pt x="1659292" y="1646468"/>
                </a:lnTo>
                <a:lnTo>
                  <a:pt x="0" y="1646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15" r="-922" b="-1301"/>
            </a:stretch>
          </a:blipFill>
        </p:spPr>
      </p:sp>
      <p:sp>
        <p:nvSpPr>
          <p:cNvPr name="Freeform 22" id="22">
            <a:hlinkClick r:id="rId6" tooltip="https://www.youtube.com/@FNDC3D"/>
          </p:cNvPr>
          <p:cNvSpPr/>
          <p:nvPr/>
        </p:nvSpPr>
        <p:spPr>
          <a:xfrm flipH="false" flipV="false" rot="0">
            <a:off x="14695548" y="2964698"/>
            <a:ext cx="1652224" cy="1646468"/>
          </a:xfrm>
          <a:custGeom>
            <a:avLst/>
            <a:gdLst/>
            <a:ahLst/>
            <a:cxnLst/>
            <a:rect r="r" b="b" t="t" l="l"/>
            <a:pathLst>
              <a:path h="1646468" w="1652224">
                <a:moveTo>
                  <a:pt x="0" y="0"/>
                </a:moveTo>
                <a:lnTo>
                  <a:pt x="1652224" y="0"/>
                </a:lnTo>
                <a:lnTo>
                  <a:pt x="1652224" y="1646468"/>
                </a:lnTo>
                <a:lnTo>
                  <a:pt x="0" y="1646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>
            <a:hlinkClick r:id="rId8" tooltip="https://vk.com/fndc3d"/>
          </p:cNvPr>
          <p:cNvSpPr/>
          <p:nvPr/>
        </p:nvSpPr>
        <p:spPr>
          <a:xfrm flipH="false" flipV="false" rot="0">
            <a:off x="10884828" y="7089742"/>
            <a:ext cx="1659293" cy="1659293"/>
          </a:xfrm>
          <a:custGeom>
            <a:avLst/>
            <a:gdLst/>
            <a:ahLst/>
            <a:cxnLst/>
            <a:rect r="r" b="b" t="t" l="l"/>
            <a:pathLst>
              <a:path h="1659293" w="1659293">
                <a:moveTo>
                  <a:pt x="0" y="0"/>
                </a:moveTo>
                <a:lnTo>
                  <a:pt x="1659292" y="0"/>
                </a:lnTo>
                <a:lnTo>
                  <a:pt x="1659292" y="1659292"/>
                </a:lnTo>
                <a:lnTo>
                  <a:pt x="0" y="16592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4" id="24">
            <a:hlinkClick r:id="rId10" tooltip="https://max.ru/join/OWcfBTXiEzKqJ9Shyqv0TV-sTl9V9xJZleGjGIk8G3Q"/>
          </p:cNvPr>
          <p:cNvSpPr/>
          <p:nvPr/>
        </p:nvSpPr>
        <p:spPr>
          <a:xfrm flipH="false" flipV="false" rot="0">
            <a:off x="14695548" y="7089742"/>
            <a:ext cx="1670429" cy="1659293"/>
          </a:xfrm>
          <a:custGeom>
            <a:avLst/>
            <a:gdLst/>
            <a:ahLst/>
            <a:cxnLst/>
            <a:rect r="r" b="b" t="t" l="l"/>
            <a:pathLst>
              <a:path h="1659293" w="1670429">
                <a:moveTo>
                  <a:pt x="0" y="0"/>
                </a:moveTo>
                <a:lnTo>
                  <a:pt x="1670429" y="0"/>
                </a:lnTo>
                <a:lnTo>
                  <a:pt x="1670429" y="1659292"/>
                </a:lnTo>
                <a:lnTo>
                  <a:pt x="0" y="16592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974759" y="7355493"/>
            <a:ext cx="241251" cy="241251"/>
          </a:xfrm>
          <a:custGeom>
            <a:avLst/>
            <a:gdLst/>
            <a:ahLst/>
            <a:cxnLst/>
            <a:rect r="r" b="b" t="t" l="l"/>
            <a:pathLst>
              <a:path h="241251" w="241251">
                <a:moveTo>
                  <a:pt x="0" y="0"/>
                </a:moveTo>
                <a:lnTo>
                  <a:pt x="241251" y="0"/>
                </a:lnTo>
                <a:lnTo>
                  <a:pt x="241251" y="241250"/>
                </a:lnTo>
                <a:lnTo>
                  <a:pt x="0" y="241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3508419" y="6984585"/>
            <a:ext cx="2831312" cy="665615"/>
            <a:chOff x="0" y="0"/>
            <a:chExt cx="745695" cy="175306"/>
          </a:xfrm>
        </p:grpSpPr>
        <p:sp>
          <p:nvSpPr>
            <p:cNvPr name="Freeform 27" id="27">
              <a:hlinkClick r:id="rId13" tooltip="https://fond-3d.ru"/>
            </p:cNvPr>
            <p:cNvSpPr/>
            <p:nvPr/>
          </p:nvSpPr>
          <p:spPr>
            <a:xfrm flipH="false" flipV="false" rot="0">
              <a:off x="0" y="0"/>
              <a:ext cx="745695" cy="175306"/>
            </a:xfrm>
            <a:custGeom>
              <a:avLst/>
              <a:gdLst/>
              <a:ahLst/>
              <a:cxnLst/>
              <a:rect r="r" b="b" t="t" l="l"/>
              <a:pathLst>
                <a:path h="175306" w="745695">
                  <a:moveTo>
                    <a:pt x="0" y="0"/>
                  </a:moveTo>
                  <a:lnTo>
                    <a:pt x="745695" y="0"/>
                  </a:lnTo>
                  <a:lnTo>
                    <a:pt x="745695" y="175306"/>
                  </a:lnTo>
                  <a:lnTo>
                    <a:pt x="0" y="175306"/>
                  </a:lnTo>
                  <a:close/>
                </a:path>
              </a:pathLst>
            </a:custGeom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0"/>
              <a:ext cx="745695" cy="270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90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889968" y="3572984"/>
            <a:ext cx="5749528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17241E"/>
                </a:solidFill>
                <a:latin typeface="Rubik"/>
                <a:ea typeface="Rubik"/>
                <a:cs typeface="Rubik"/>
                <a:sym typeface="Rubik"/>
              </a:rPr>
              <a:t>Фонд “Наследие Духовной Культуры в 3D”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4177747" y="1631349"/>
            <a:ext cx="1173970" cy="1641384"/>
          </a:xfrm>
          <a:custGeom>
            <a:avLst/>
            <a:gdLst/>
            <a:ahLst/>
            <a:cxnLst/>
            <a:rect r="r" b="b" t="t" l="l"/>
            <a:pathLst>
              <a:path h="1641384" w="1173970">
                <a:moveTo>
                  <a:pt x="0" y="0"/>
                </a:moveTo>
                <a:lnTo>
                  <a:pt x="1173971" y="0"/>
                </a:lnTo>
                <a:lnTo>
                  <a:pt x="1173971" y="1641384"/>
                </a:lnTo>
                <a:lnTo>
                  <a:pt x="0" y="1641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DAHIOlDCTz0</dc:identifier>
  <dcterms:modified xsi:type="dcterms:W3CDTF">2011-08-01T06:04:30Z</dcterms:modified>
  <cp:revision>1</cp:revision>
  <dc:title>Фонд Наследия Духовной Культуры в 3D</dc:title>
</cp:coreProperties>
</file>